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25"/>
  </p:notesMasterIdLst>
  <p:sldIdLst>
    <p:sldId id="256" r:id="rId2"/>
    <p:sldId id="475" r:id="rId3"/>
    <p:sldId id="692" r:id="rId4"/>
    <p:sldId id="694" r:id="rId5"/>
    <p:sldId id="695" r:id="rId6"/>
    <p:sldId id="696" r:id="rId7"/>
    <p:sldId id="698" r:id="rId8"/>
    <p:sldId id="699" r:id="rId9"/>
    <p:sldId id="700" r:id="rId10"/>
    <p:sldId id="703" r:id="rId11"/>
    <p:sldId id="704" r:id="rId12"/>
    <p:sldId id="705" r:id="rId13"/>
    <p:sldId id="706" r:id="rId14"/>
    <p:sldId id="707" r:id="rId15"/>
    <p:sldId id="708" r:id="rId16"/>
    <p:sldId id="709" r:id="rId17"/>
    <p:sldId id="710" r:id="rId18"/>
    <p:sldId id="711" r:id="rId19"/>
    <p:sldId id="712" r:id="rId20"/>
    <p:sldId id="713" r:id="rId21"/>
    <p:sldId id="714" r:id="rId22"/>
    <p:sldId id="715" r:id="rId23"/>
    <p:sldId id="716" r:id="rId24"/>
  </p:sldIdLst>
  <p:sldSz cx="9144000" cy="5715000" type="screen16x10"/>
  <p:notesSz cx="6858000" cy="9144000"/>
  <p:defaultTextStyle>
    <a:defPPr>
      <a:defRPr lang="en-US"/>
    </a:defPPr>
    <a:lvl1pPr marL="0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1pPr>
    <a:lvl2pPr marL="356616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2pPr>
    <a:lvl3pPr marL="713232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3pPr>
    <a:lvl4pPr marL="1069848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4pPr>
    <a:lvl5pPr marL="1426464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5pPr>
    <a:lvl6pPr marL="1783080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6pPr>
    <a:lvl7pPr marL="2139696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7pPr>
    <a:lvl8pPr marL="2496312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8pPr>
    <a:lvl9pPr marL="2852928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 userDrawn="1">
          <p15:clr>
            <a:srgbClr val="A4A3A4"/>
          </p15:clr>
        </p15:guide>
        <p15:guide id="2" pos="12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B2CCC4"/>
    <a:srgbClr val="B3FF00"/>
    <a:srgbClr val="18D100"/>
    <a:srgbClr val="7E7E00"/>
    <a:srgbClr val="00B050"/>
    <a:srgbClr val="FCA7A6"/>
    <a:srgbClr val="0070C0"/>
    <a:srgbClr val="FEF0E4"/>
    <a:srgbClr val="9BBB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96" autoAdjust="0"/>
    <p:restoredTop sz="92695" autoAdjust="0"/>
  </p:normalViewPr>
  <p:slideViewPr>
    <p:cSldViewPr>
      <p:cViewPr varScale="1">
        <p:scale>
          <a:sx n="136" d="100"/>
          <a:sy n="136" d="100"/>
        </p:scale>
        <p:origin x="1184" y="184"/>
      </p:cViewPr>
      <p:guideLst>
        <p:guide orient="horz" pos="1800"/>
        <p:guide pos="12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93253-51AE-4C40-AB6B-AA3A7DF4D210}" type="datetimeFigureOut">
              <a:rPr lang="en-US" smtClean="0"/>
              <a:pPr/>
              <a:t>11/18/25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9729AB-B77D-48AE-AA10-D1BD2B4D03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3053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1pPr>
    <a:lvl2pPr marL="356616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2pPr>
    <a:lvl3pPr marL="713232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3pPr>
    <a:lvl4pPr marL="1069848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4pPr>
    <a:lvl5pPr marL="1426464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5pPr>
    <a:lvl6pPr marL="1783080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6pPr>
    <a:lvl7pPr marL="2139696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7pPr>
    <a:lvl8pPr marL="2496312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8pPr>
    <a:lvl9pPr marL="2852928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948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[diagram: two threads running side-by-side. T2 pauses but repeatedly asks T1 if it's done, to T1's annoyance. when T1 tells T2 it's done, T2 can resume.]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445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[diagram: a condition variable is like a line at a restaurant or bank or whatever. three threads line up and wait. a fourth thread notifies them that one can come through.]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053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[diagram: imagine a box locked with a mutex. inside the box are the condvar and a variable '</a:t>
            </a:r>
            <a:r>
              <a:rPr lang="en-US" dirty="0" err="1"/>
              <a:t>is_ready</a:t>
            </a:r>
            <a:r>
              <a:rPr lang="en-US" dirty="0"/>
              <a:t>'. T4 waits on the condvar by locking the mutex to gain access and waiting on the condvar. T1 signals by locking the mutex--- wait, the mutex is already locked?]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6140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[diagram: T1, T2, and the mutex on a timeline. the mutex starts off unlocked. T2 locks it, and waits on the condvar so it goes to sleep, but that wait </a:t>
            </a:r>
            <a:r>
              <a:rPr lang="en-US" i="1" dirty="0"/>
              <a:t>also</a:t>
            </a:r>
            <a:r>
              <a:rPr lang="en-US" i="0" dirty="0"/>
              <a:t> unlocks the mutex. some time later, T1 locks the mutex, signals the condvar, and unlocks the mutex. finally, T2 is re-scheduled, at which point it is given the mutex lock again. then it unlocks the mutex, and everything is done.]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9644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there's a whole bunch of synonyms for semaphore operations and I don't really know why. it's annoying. just say lock/unlock or </a:t>
            </a:r>
            <a:r>
              <a:rPr lang="en-US" dirty="0" err="1"/>
              <a:t>inc</a:t>
            </a:r>
            <a:r>
              <a:rPr lang="en-US" dirty="0"/>
              <a:t>/</a:t>
            </a:r>
            <a:r>
              <a:rPr lang="en-US" dirty="0" err="1"/>
              <a:t>dec.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909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20272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14501"/>
            <a:ext cx="7772400" cy="1225021"/>
          </a:xfrm>
        </p:spPr>
        <p:txBody>
          <a:bodyPr anchor="b">
            <a:noAutofit/>
          </a:bodyPr>
          <a:lstStyle>
            <a:lvl1pPr algn="l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177645"/>
            <a:ext cx="7772400" cy="1460500"/>
          </a:xfrm>
          <a:noFill/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11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3162300"/>
            <a:ext cx="9144000" cy="18288"/>
          </a:xfrm>
          <a:prstGeom prst="rect">
            <a:avLst/>
          </a:prstGeom>
          <a:solidFill>
            <a:srgbClr val="5639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20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3"/>
            <a:ext cx="5486400" cy="670719"/>
          </a:xfrm>
        </p:spPr>
        <p:txBody>
          <a:bodyPr/>
          <a:lstStyle>
            <a:lvl1pPr marL="0" indent="0">
              <a:buNone/>
              <a:defRPr sz="1260"/>
            </a:lvl1pPr>
            <a:lvl2pPr marL="411480" indent="0">
              <a:buNone/>
              <a:defRPr sz="1080"/>
            </a:lvl2pPr>
            <a:lvl3pPr marL="822960" indent="0">
              <a:buNone/>
              <a:defRPr sz="900"/>
            </a:lvl3pPr>
            <a:lvl4pPr marL="1234440" indent="0">
              <a:buNone/>
              <a:defRPr sz="810"/>
            </a:lvl4pPr>
            <a:lvl5pPr marL="1645920" indent="0">
              <a:buNone/>
              <a:defRPr sz="810"/>
            </a:lvl5pPr>
            <a:lvl6pPr marL="2057400" indent="0">
              <a:buNone/>
              <a:defRPr sz="810"/>
            </a:lvl6pPr>
            <a:lvl7pPr marL="2468880" indent="0">
              <a:buNone/>
              <a:defRPr sz="810"/>
            </a:lvl7pPr>
            <a:lvl8pPr marL="2880360" indent="0">
              <a:buNone/>
              <a:defRPr sz="810"/>
            </a:lvl8pPr>
            <a:lvl9pPr marL="3291840" indent="0">
              <a:buNone/>
              <a:defRPr sz="81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7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7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991600" cy="495300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8991600" cy="4801659"/>
          </a:xfrm>
        </p:spPr>
        <p:txBody>
          <a:bodyPr>
            <a:normAutofit/>
          </a:bodyPr>
          <a:lstStyle>
            <a:lvl1pPr marL="257175" indent="-257175">
              <a:buSzPct val="100000"/>
              <a:buFont typeface="Trebuchet MS" pitchFamily="34" charset="0"/>
              <a:buChar char="●"/>
              <a:defRPr sz="2200"/>
            </a:lvl1pPr>
            <a:lvl2pPr marL="515780" indent="-257175">
              <a:defRPr sz="2200"/>
            </a:lvl2pPr>
            <a:lvl3pPr marL="772955" indent="-250032">
              <a:tabLst/>
              <a:defRPr sz="2200" b="0"/>
            </a:lvl3pPr>
            <a:lvl4pPr marL="1031558" indent="-257175">
              <a:tabLst/>
              <a:defRPr sz="2200" b="0"/>
            </a:lvl4pPr>
            <a:lvl5pPr marL="1285875" indent="-254318">
              <a:defRPr sz="2200" b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>
  <p:cSld name="Title and Content (no ani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991600" cy="495300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8991600" cy="4801659"/>
          </a:xfrm>
        </p:spPr>
        <p:txBody>
          <a:bodyPr>
            <a:normAutofit/>
          </a:bodyPr>
          <a:lstStyle>
            <a:lvl1pPr marL="257175" indent="-257175">
              <a:buSzPct val="100000"/>
              <a:buFont typeface="Trebuchet MS" pitchFamily="34" charset="0"/>
              <a:buChar char="●"/>
              <a:defRPr sz="2200"/>
            </a:lvl1pPr>
            <a:lvl2pPr marL="515780" indent="-257175">
              <a:defRPr sz="2200"/>
            </a:lvl2pPr>
            <a:lvl3pPr marL="772955" indent="-250032">
              <a:tabLst/>
              <a:defRPr sz="2200" b="0"/>
            </a:lvl3pPr>
            <a:lvl4pPr marL="1031558" indent="-257175">
              <a:tabLst/>
              <a:defRPr sz="2200" b="0"/>
            </a:lvl4pPr>
            <a:lvl5pPr marL="1285875" indent="-254318">
              <a:defRPr sz="2200" b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bg>
      <p:bgPr>
        <a:solidFill>
          <a:srgbClr val="20272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14501"/>
            <a:ext cx="7772400" cy="1225021"/>
          </a:xfrm>
        </p:spPr>
        <p:txBody>
          <a:bodyPr anchor="b">
            <a:noAutofit/>
          </a:bodyPr>
          <a:lstStyle>
            <a:lvl1pPr algn="l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3162300"/>
            <a:ext cx="9144000" cy="18288"/>
          </a:xfrm>
          <a:prstGeom prst="rect">
            <a:avLst/>
          </a:prstGeom>
          <a:solidFill>
            <a:srgbClr val="5639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20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1"/>
            <a:ext cx="4038600" cy="3771636"/>
          </a:xfrm>
        </p:spPr>
        <p:txBody>
          <a:bodyPr/>
          <a:lstStyle>
            <a:lvl1pPr>
              <a:defRPr sz="2520"/>
            </a:lvl1pPr>
            <a:lvl2pPr>
              <a:defRPr sz="2160"/>
            </a:lvl2pPr>
            <a:lvl3pPr>
              <a:defRPr sz="1800"/>
            </a:lvl3pPr>
            <a:lvl4pPr>
              <a:defRPr sz="1620"/>
            </a:lvl4pPr>
            <a:lvl5pPr>
              <a:defRPr sz="1620"/>
            </a:lvl5pPr>
            <a:lvl6pPr>
              <a:defRPr sz="1620"/>
            </a:lvl6pPr>
            <a:lvl7pPr>
              <a:defRPr sz="1620"/>
            </a:lvl7pPr>
            <a:lvl8pPr>
              <a:defRPr sz="1620"/>
            </a:lvl8pPr>
            <a:lvl9pPr>
              <a:defRPr sz="16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1"/>
            <a:ext cx="4038600" cy="3771636"/>
          </a:xfrm>
        </p:spPr>
        <p:txBody>
          <a:bodyPr/>
          <a:lstStyle>
            <a:lvl1pPr>
              <a:defRPr sz="2520"/>
            </a:lvl1pPr>
            <a:lvl2pPr>
              <a:defRPr sz="2160"/>
            </a:lvl2pPr>
            <a:lvl3pPr>
              <a:defRPr sz="1800"/>
            </a:lvl3pPr>
            <a:lvl4pPr>
              <a:defRPr sz="1620"/>
            </a:lvl4pPr>
            <a:lvl5pPr>
              <a:defRPr sz="1620"/>
            </a:lvl5pPr>
            <a:lvl6pPr>
              <a:defRPr sz="1620"/>
            </a:lvl6pPr>
            <a:lvl7pPr>
              <a:defRPr sz="1620"/>
            </a:lvl7pPr>
            <a:lvl8pPr>
              <a:defRPr sz="1620"/>
            </a:lvl8pPr>
            <a:lvl9pPr>
              <a:defRPr sz="16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6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160"/>
            </a:lvl1pPr>
            <a:lvl2pPr>
              <a:defRPr sz="1800"/>
            </a:lvl2pPr>
            <a:lvl3pPr>
              <a:defRPr sz="1620"/>
            </a:lvl3pPr>
            <a:lvl4pPr>
              <a:defRPr sz="1440"/>
            </a:lvl4pPr>
            <a:lvl5pPr>
              <a:defRPr sz="1440"/>
            </a:lvl5pPr>
            <a:lvl6pPr>
              <a:defRPr sz="1440"/>
            </a:lvl6pPr>
            <a:lvl7pPr>
              <a:defRPr sz="1440"/>
            </a:lvl7pPr>
            <a:lvl8pPr>
              <a:defRPr sz="1440"/>
            </a:lvl8pPr>
            <a:lvl9pPr>
              <a:defRPr sz="14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279261"/>
            <a:ext cx="4041775" cy="533136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812396"/>
            <a:ext cx="4041775" cy="3292740"/>
          </a:xfrm>
        </p:spPr>
        <p:txBody>
          <a:bodyPr/>
          <a:lstStyle>
            <a:lvl1pPr>
              <a:defRPr sz="2160"/>
            </a:lvl1pPr>
            <a:lvl2pPr>
              <a:defRPr sz="1800"/>
            </a:lvl2pPr>
            <a:lvl3pPr>
              <a:defRPr sz="1620"/>
            </a:lvl3pPr>
            <a:lvl4pPr>
              <a:defRPr sz="1440"/>
            </a:lvl4pPr>
            <a:lvl5pPr>
              <a:defRPr sz="1440"/>
            </a:lvl5pPr>
            <a:lvl6pPr>
              <a:defRPr sz="1440"/>
            </a:lvl6pPr>
            <a:lvl7pPr>
              <a:defRPr sz="1440"/>
            </a:lvl7pPr>
            <a:lvl8pPr>
              <a:defRPr sz="1440"/>
            </a:lvl8pPr>
            <a:lvl9pPr>
              <a:defRPr sz="14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27541"/>
            <a:ext cx="3008313" cy="968376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4"/>
            <a:ext cx="5111750" cy="4877594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195919"/>
            <a:ext cx="3008313" cy="3909219"/>
          </a:xfrm>
        </p:spPr>
        <p:txBody>
          <a:bodyPr/>
          <a:lstStyle>
            <a:lvl1pPr marL="0" indent="0">
              <a:buNone/>
              <a:defRPr sz="1260"/>
            </a:lvl1pPr>
            <a:lvl2pPr marL="411480" indent="0">
              <a:buNone/>
              <a:defRPr sz="1080"/>
            </a:lvl2pPr>
            <a:lvl3pPr marL="822960" indent="0">
              <a:buNone/>
              <a:defRPr sz="900"/>
            </a:lvl3pPr>
            <a:lvl4pPr marL="1234440" indent="0">
              <a:buNone/>
              <a:defRPr sz="810"/>
            </a:lvl4pPr>
            <a:lvl5pPr marL="1645920" indent="0">
              <a:buNone/>
              <a:defRPr sz="810"/>
            </a:lvl5pPr>
            <a:lvl6pPr marL="2057400" indent="0">
              <a:buNone/>
              <a:defRPr sz="810"/>
            </a:lvl6pPr>
            <a:lvl7pPr marL="2468880" indent="0">
              <a:buNone/>
              <a:defRPr sz="810"/>
            </a:lvl7pPr>
            <a:lvl8pPr marL="2880360" indent="0">
              <a:buNone/>
              <a:defRPr sz="810"/>
            </a:lvl8pPr>
            <a:lvl9pPr marL="3291840" indent="0">
              <a:buNone/>
              <a:defRPr sz="81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5600700"/>
            <a:ext cx="9144000" cy="114300"/>
          </a:xfrm>
          <a:prstGeom prst="rect">
            <a:avLst/>
          </a:prstGeom>
          <a:solidFill>
            <a:srgbClr val="5639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20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495300"/>
          </a:xfrm>
          <a:prstGeom prst="rect">
            <a:avLst/>
          </a:prstGeom>
          <a:solidFill>
            <a:srgbClr val="5639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2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" y="0"/>
            <a:ext cx="8991600" cy="4953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495301"/>
            <a:ext cx="8991600" cy="48016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5296960"/>
            <a:ext cx="12192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CS449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5296960"/>
            <a:ext cx="6858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76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ransition/>
  <p:hf hdr="0" dt="0"/>
  <p:txStyles>
    <p:titleStyle>
      <a:lvl1pPr algn="l" defTabSz="822960" rtl="0" eaLnBrk="1" latinLnBrk="0" hangingPunct="1">
        <a:spcBef>
          <a:spcPct val="0"/>
        </a:spcBef>
        <a:buNone/>
        <a:defRPr sz="2800" b="1" kern="1200">
          <a:solidFill>
            <a:schemeClr val="bg1"/>
          </a:solidFill>
          <a:latin typeface="+mj-lt"/>
          <a:ea typeface="GulimChe" pitchFamily="49" charset="-127"/>
          <a:cs typeface="MoolBoran" pitchFamily="34" charset="0"/>
        </a:defRPr>
      </a:lvl1pPr>
    </p:titleStyle>
    <p:bodyStyle>
      <a:lvl1pPr marL="204312" indent="-204312" algn="l" defTabSz="822960" rtl="0" eaLnBrk="1" latinLnBrk="0" hangingPunct="1">
        <a:spcBef>
          <a:spcPts val="0"/>
        </a:spcBef>
        <a:buSzPct val="150000"/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5767" indent="-207170" algn="l" defTabSz="822960" rtl="0" eaLnBrk="1" latinLnBrk="0" hangingPunct="1">
        <a:spcBef>
          <a:spcPts val="0"/>
        </a:spcBef>
        <a:buFont typeface="Courier New" pitchFamily="49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620078" indent="-205740" algn="l" defTabSz="822960" rtl="0" eaLnBrk="1" latinLnBrk="0" hangingPunct="1">
        <a:spcBef>
          <a:spcPts val="0"/>
        </a:spcBef>
        <a:buFont typeface="Wingdings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821532" indent="-205740" algn="l" defTabSz="822960" rtl="0" eaLnBrk="1" latinLnBrk="0" hangingPunct="1">
        <a:spcBef>
          <a:spcPts val="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indent="-205740" algn="l" defTabSz="822960" rtl="0" eaLnBrk="1" latinLnBrk="0" hangingPunct="1">
        <a:spcBef>
          <a:spcPts val="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14501"/>
            <a:ext cx="7848600" cy="1225021"/>
          </a:xfrm>
        </p:spPr>
        <p:txBody>
          <a:bodyPr/>
          <a:lstStyle/>
          <a:p>
            <a:r>
              <a:rPr lang="en-US" dirty="0"/>
              <a:t>Condition variables</a:t>
            </a:r>
            <a:br>
              <a:rPr lang="en-US" dirty="0"/>
            </a:br>
            <a:r>
              <a:rPr lang="en-US" dirty="0"/>
              <a:t>and Semaphores</a:t>
            </a:r>
            <a:endParaRPr lang="en-US" sz="2400" b="1" dirty="0">
              <a:latin typeface="Consolas" panose="020B0609020204030204" pitchFamily="49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177645"/>
            <a:ext cx="7772400" cy="1460500"/>
          </a:xfrm>
        </p:spPr>
        <p:txBody>
          <a:bodyPr/>
          <a:lstStyle/>
          <a:p>
            <a:r>
              <a:rPr lang="en-US" dirty="0"/>
              <a:t>CS 0449</a:t>
            </a:r>
          </a:p>
          <a:p>
            <a:r>
              <a:rPr lang="en-US" dirty="0"/>
              <a:t>Jarrett Billingsley</a:t>
            </a:r>
          </a:p>
        </p:txBody>
      </p:sp>
    </p:spTree>
    <p:extLst>
      <p:ext uri="{BB962C8B-B14F-4D97-AF65-F5344CB8AC3E}">
        <p14:creationId xmlns:p14="http://schemas.microsoft.com/office/powerpoint/2010/main" val="3612086569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ctangle 53">
            <a:extLst>
              <a:ext uri="{FF2B5EF4-FFF2-40B4-BE49-F238E27FC236}">
                <a16:creationId xmlns:a16="http://schemas.microsoft.com/office/drawing/2014/main" id="{2264D389-9BD4-3C45-8214-3CE60151C5BF}"/>
              </a:ext>
            </a:extLst>
          </p:cNvPr>
          <p:cNvSpPr/>
          <p:nvPr/>
        </p:nvSpPr>
        <p:spPr>
          <a:xfrm>
            <a:off x="1196180" y="2767068"/>
            <a:ext cx="6363128" cy="118279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>
                <a:solidFill>
                  <a:schemeClr val="tx1"/>
                </a:solidFill>
              </a:rPr>
              <a:t>                       unlocked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EF85A8-30AB-4A41-8288-2663D4FAC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weird 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9C715B-C8E1-6B4C-901D-82AB144F99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495302"/>
            <a:ext cx="8991600" cy="889934"/>
          </a:xfrm>
        </p:spPr>
        <p:txBody>
          <a:bodyPr/>
          <a:lstStyle/>
          <a:p>
            <a:r>
              <a:rPr lang="en-US" dirty="0"/>
              <a:t>when a thread waits on a condvar, it </a:t>
            </a:r>
            <a:r>
              <a:rPr lang="en-US" b="1" dirty="0"/>
              <a:t>atomically unlocks the mutex.</a:t>
            </a:r>
          </a:p>
          <a:p>
            <a:r>
              <a:rPr lang="en-US" dirty="0"/>
              <a:t>it is then </a:t>
            </a:r>
            <a:r>
              <a:rPr lang="en-US" b="1" dirty="0"/>
              <a:t>given that mutex back </a:t>
            </a:r>
            <a:r>
              <a:rPr lang="en-US" dirty="0"/>
              <a:t>when it is scheduled.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CEC2BE-92A8-7548-B8E1-BB92859D7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5296960"/>
            <a:ext cx="1219200" cy="304271"/>
          </a:xfrm>
        </p:spPr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B1BBFC-6303-DB4C-A577-77B107281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A560F1A-FAFF-5543-809B-BB5762F910F6}"/>
              </a:ext>
            </a:extLst>
          </p:cNvPr>
          <p:cNvSpPr/>
          <p:nvPr/>
        </p:nvSpPr>
        <p:spPr>
          <a:xfrm>
            <a:off x="1699565" y="3950921"/>
            <a:ext cx="5865208" cy="460346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b"/>
          <a:lstStyle/>
          <a:p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B6DFF62-3929-5D4D-B5E0-BA386B70C5C7}"/>
              </a:ext>
            </a:extLst>
          </p:cNvPr>
          <p:cNvSpPr/>
          <p:nvPr/>
        </p:nvSpPr>
        <p:spPr>
          <a:xfrm>
            <a:off x="1201645" y="2306309"/>
            <a:ext cx="6363128" cy="46034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400" b="1" dirty="0">
                <a:solidFill>
                  <a:schemeClr val="tx1"/>
                </a:solidFill>
              </a:rPr>
              <a:t>T1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9A7F53D-F710-B644-8BF2-021AEBAC3F1D}"/>
              </a:ext>
            </a:extLst>
          </p:cNvPr>
          <p:cNvSpPr/>
          <p:nvPr/>
        </p:nvSpPr>
        <p:spPr>
          <a:xfrm>
            <a:off x="1201645" y="3949860"/>
            <a:ext cx="990600" cy="46140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400" b="1" dirty="0">
                <a:solidFill>
                  <a:schemeClr val="tx1"/>
                </a:solidFill>
              </a:rPr>
              <a:t>T2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2AED60F-380C-7D4A-9799-2FA13272FCCA}"/>
              </a:ext>
            </a:extLst>
          </p:cNvPr>
          <p:cNvSpPr txBox="1"/>
          <p:nvPr/>
        </p:nvSpPr>
        <p:spPr>
          <a:xfrm rot="1402252">
            <a:off x="1504643" y="4604521"/>
            <a:ext cx="1295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latin typeface="Consolas" panose="020B0609020204030204" pitchFamily="49" charset="0"/>
                <a:cs typeface="Consolas" panose="020B0609020204030204" pitchFamily="49" charset="0"/>
              </a:rPr>
              <a:t>lock(m)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54767C1-A78F-4543-B3E4-DE6F5C7234C6}"/>
              </a:ext>
            </a:extLst>
          </p:cNvPr>
          <p:cNvGrpSpPr/>
          <p:nvPr/>
        </p:nvGrpSpPr>
        <p:grpSpPr>
          <a:xfrm>
            <a:off x="548329" y="2818011"/>
            <a:ext cx="762000" cy="1025265"/>
            <a:chOff x="6858000" y="1392328"/>
            <a:chExt cx="1428750" cy="1922372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92C6E02-2BB9-414E-86FB-2CA6E7C4A904}"/>
                </a:ext>
              </a:extLst>
            </p:cNvPr>
            <p:cNvGrpSpPr/>
            <p:nvPr/>
          </p:nvGrpSpPr>
          <p:grpSpPr>
            <a:xfrm>
              <a:off x="6858000" y="2171700"/>
              <a:ext cx="1428750" cy="1143000"/>
              <a:chOff x="2819400" y="2781300"/>
              <a:chExt cx="1905000" cy="1524000"/>
            </a:xfrm>
          </p:grpSpPr>
          <p:sp>
            <p:nvSpPr>
              <p:cNvPr id="14" name="Rounded Rectangle 13">
                <a:extLst>
                  <a:ext uri="{FF2B5EF4-FFF2-40B4-BE49-F238E27FC236}">
                    <a16:creationId xmlns:a16="http://schemas.microsoft.com/office/drawing/2014/main" id="{55DBBFBA-AF83-524E-9819-D28B27244F6A}"/>
                  </a:ext>
                </a:extLst>
              </p:cNvPr>
              <p:cNvSpPr/>
              <p:nvPr/>
            </p:nvSpPr>
            <p:spPr>
              <a:xfrm>
                <a:off x="2819400" y="2781300"/>
                <a:ext cx="1905000" cy="1524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8F465E60-5D0C-EC4A-B66A-30D786CE603C}"/>
                  </a:ext>
                </a:extLst>
              </p:cNvPr>
              <p:cNvGrpSpPr/>
              <p:nvPr/>
            </p:nvGrpSpPr>
            <p:grpSpPr>
              <a:xfrm>
                <a:off x="3467100" y="3048762"/>
                <a:ext cx="609600" cy="989076"/>
                <a:chOff x="3505200" y="3009900"/>
                <a:chExt cx="609600" cy="989076"/>
              </a:xfrm>
            </p:grpSpPr>
            <p:sp>
              <p:nvSpPr>
                <p:cNvPr id="16" name="Oval 15">
                  <a:extLst>
                    <a:ext uri="{FF2B5EF4-FFF2-40B4-BE49-F238E27FC236}">
                      <a16:creationId xmlns:a16="http://schemas.microsoft.com/office/drawing/2014/main" id="{D5B38E07-563D-584C-A3E9-A37B4FB935D4}"/>
                    </a:ext>
                  </a:extLst>
                </p:cNvPr>
                <p:cNvSpPr/>
                <p:nvPr/>
              </p:nvSpPr>
              <p:spPr>
                <a:xfrm>
                  <a:off x="3505200" y="3009900"/>
                  <a:ext cx="609600" cy="60960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" name="Trapezoid 16">
                  <a:extLst>
                    <a:ext uri="{FF2B5EF4-FFF2-40B4-BE49-F238E27FC236}">
                      <a16:creationId xmlns:a16="http://schemas.microsoft.com/office/drawing/2014/main" id="{2B612BB3-D47F-C24D-938A-53A4C4472D12}"/>
                    </a:ext>
                  </a:extLst>
                </p:cNvPr>
                <p:cNvSpPr/>
                <p:nvPr/>
              </p:nvSpPr>
              <p:spPr>
                <a:xfrm>
                  <a:off x="3581400" y="3390900"/>
                  <a:ext cx="457200" cy="608076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13" name="U-Turn Arrow 12">
              <a:extLst>
                <a:ext uri="{FF2B5EF4-FFF2-40B4-BE49-F238E27FC236}">
                  <a16:creationId xmlns:a16="http://schemas.microsoft.com/office/drawing/2014/main" id="{2FAC1814-2871-B643-BB0B-9899C21C5921}"/>
                </a:ext>
              </a:extLst>
            </p:cNvPr>
            <p:cNvSpPr/>
            <p:nvPr/>
          </p:nvSpPr>
          <p:spPr>
            <a:xfrm>
              <a:off x="7004091" y="1392328"/>
              <a:ext cx="1143000" cy="1143000"/>
            </a:xfrm>
            <a:prstGeom prst="uturnArrow">
              <a:avLst>
                <a:gd name="adj1" fmla="val 23000"/>
                <a:gd name="adj2" fmla="val 11500"/>
                <a:gd name="adj3" fmla="val 0"/>
                <a:gd name="adj4" fmla="val 43750"/>
                <a:gd name="adj5" fmla="val 54086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B9BDD105-5918-434B-BE92-DD6A9F36E43C}"/>
              </a:ext>
            </a:extLst>
          </p:cNvPr>
          <p:cNvSpPr/>
          <p:nvPr/>
        </p:nvSpPr>
        <p:spPr>
          <a:xfrm>
            <a:off x="6705600" y="3950921"/>
            <a:ext cx="859172" cy="46034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b"/>
          <a:lstStyle/>
          <a:p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749B44E-0AEF-D543-AE74-2BF0493EDEDA}"/>
              </a:ext>
            </a:extLst>
          </p:cNvPr>
          <p:cNvSpPr txBox="1"/>
          <p:nvPr/>
        </p:nvSpPr>
        <p:spPr>
          <a:xfrm rot="1402252">
            <a:off x="2030542" y="4655115"/>
            <a:ext cx="20015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latin typeface="Consolas" panose="020B0609020204030204" pitchFamily="49" charset="0"/>
                <a:cs typeface="Consolas" panose="020B0609020204030204" pitchFamily="49" charset="0"/>
              </a:rPr>
              <a:t>wait(cv, m)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1C6A334-8DBA-0E42-9ABF-C4DB7FF97D11}"/>
              </a:ext>
            </a:extLst>
          </p:cNvPr>
          <p:cNvSpPr txBox="1"/>
          <p:nvPr/>
        </p:nvSpPr>
        <p:spPr>
          <a:xfrm rot="1402252">
            <a:off x="7139127" y="4670555"/>
            <a:ext cx="20015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latin typeface="Consolas" panose="020B0609020204030204" pitchFamily="49" charset="0"/>
                <a:cs typeface="Consolas" panose="020B0609020204030204" pitchFamily="49" charset="0"/>
              </a:rPr>
              <a:t>unlock(m)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C1D89D3-EE33-6447-999E-A26C99366878}"/>
              </a:ext>
            </a:extLst>
          </p:cNvPr>
          <p:cNvSpPr txBox="1"/>
          <p:nvPr/>
        </p:nvSpPr>
        <p:spPr>
          <a:xfrm rot="20029653">
            <a:off x="4542905" y="1674594"/>
            <a:ext cx="1295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latin typeface="Consolas" panose="020B0609020204030204" pitchFamily="49" charset="0"/>
                <a:cs typeface="Consolas" panose="020B0609020204030204" pitchFamily="49" charset="0"/>
              </a:rPr>
              <a:t>lock(m)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36C89AB-E419-4943-8315-B7A8DC897299}"/>
              </a:ext>
            </a:extLst>
          </p:cNvPr>
          <p:cNvSpPr txBox="1"/>
          <p:nvPr/>
        </p:nvSpPr>
        <p:spPr>
          <a:xfrm rot="20029653">
            <a:off x="5021620" y="1584238"/>
            <a:ext cx="20015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latin typeface="Consolas" panose="020B0609020204030204" pitchFamily="49" charset="0"/>
                <a:cs typeface="Consolas" panose="020B0609020204030204" pitchFamily="49" charset="0"/>
              </a:rPr>
              <a:t>signal(cv)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C37E339-AB71-2E43-A5AF-71024F38BBED}"/>
              </a:ext>
            </a:extLst>
          </p:cNvPr>
          <p:cNvSpPr txBox="1"/>
          <p:nvPr/>
        </p:nvSpPr>
        <p:spPr>
          <a:xfrm rot="20029653">
            <a:off x="5729547" y="1550804"/>
            <a:ext cx="20015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latin typeface="Consolas" panose="020B0609020204030204" pitchFamily="49" charset="0"/>
                <a:cs typeface="Consolas" panose="020B0609020204030204" pitchFamily="49" charset="0"/>
              </a:rPr>
              <a:t>unlock(m)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7A6DA6DC-CBBB-864C-8545-F4E463201697}"/>
              </a:ext>
            </a:extLst>
          </p:cNvPr>
          <p:cNvCxnSpPr>
            <a:cxnSpLocks/>
          </p:cNvCxnSpPr>
          <p:nvPr/>
        </p:nvCxnSpPr>
        <p:spPr>
          <a:xfrm>
            <a:off x="1371600" y="3486384"/>
            <a:ext cx="100720" cy="51411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A00D945F-84E9-A943-BC7C-7A1DEF13740A}"/>
              </a:ext>
            </a:extLst>
          </p:cNvPr>
          <p:cNvCxnSpPr>
            <a:cxnSpLocks/>
          </p:cNvCxnSpPr>
          <p:nvPr/>
        </p:nvCxnSpPr>
        <p:spPr>
          <a:xfrm>
            <a:off x="1472320" y="4000500"/>
            <a:ext cx="719925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EA79B012-E19A-6446-B0CD-78670B484360}"/>
              </a:ext>
            </a:extLst>
          </p:cNvPr>
          <p:cNvCxnSpPr>
            <a:cxnSpLocks/>
          </p:cNvCxnSpPr>
          <p:nvPr/>
        </p:nvCxnSpPr>
        <p:spPr>
          <a:xfrm flipV="1">
            <a:off x="2152343" y="3385871"/>
            <a:ext cx="209857" cy="61463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282EFBF8-72D1-434F-B845-145B7A261D9D}"/>
              </a:ext>
            </a:extLst>
          </p:cNvPr>
          <p:cNvCxnSpPr>
            <a:cxnSpLocks/>
          </p:cNvCxnSpPr>
          <p:nvPr/>
        </p:nvCxnSpPr>
        <p:spPr>
          <a:xfrm>
            <a:off x="2362200" y="3421712"/>
            <a:ext cx="220980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82F44F05-C103-BC4F-A29A-641854722450}"/>
              </a:ext>
            </a:extLst>
          </p:cNvPr>
          <p:cNvCxnSpPr>
            <a:cxnSpLocks/>
          </p:cNvCxnSpPr>
          <p:nvPr/>
        </p:nvCxnSpPr>
        <p:spPr>
          <a:xfrm flipV="1">
            <a:off x="4572000" y="2607092"/>
            <a:ext cx="152400" cy="81384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13EEA6F7-3730-8541-BB95-6BAFACC7DD81}"/>
              </a:ext>
            </a:extLst>
          </p:cNvPr>
          <p:cNvCxnSpPr>
            <a:cxnSpLocks/>
          </p:cNvCxnSpPr>
          <p:nvPr/>
        </p:nvCxnSpPr>
        <p:spPr>
          <a:xfrm>
            <a:off x="4724400" y="2626240"/>
            <a:ext cx="121920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C51B03F0-8831-0642-A41F-D04FEBFAE6CF}"/>
              </a:ext>
            </a:extLst>
          </p:cNvPr>
          <p:cNvCxnSpPr>
            <a:cxnSpLocks/>
          </p:cNvCxnSpPr>
          <p:nvPr/>
        </p:nvCxnSpPr>
        <p:spPr>
          <a:xfrm>
            <a:off x="5931039" y="2609991"/>
            <a:ext cx="164961" cy="81094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DF03E5F9-826D-B24E-8C44-6836BA1E59F3}"/>
              </a:ext>
            </a:extLst>
          </p:cNvPr>
          <p:cNvCxnSpPr>
            <a:cxnSpLocks/>
          </p:cNvCxnSpPr>
          <p:nvPr/>
        </p:nvCxnSpPr>
        <p:spPr>
          <a:xfrm>
            <a:off x="6096000" y="3421422"/>
            <a:ext cx="438018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731FC8BF-8911-2241-AA02-8AED8D4F286D}"/>
              </a:ext>
            </a:extLst>
          </p:cNvPr>
          <p:cNvCxnSpPr>
            <a:cxnSpLocks/>
          </p:cNvCxnSpPr>
          <p:nvPr/>
        </p:nvCxnSpPr>
        <p:spPr>
          <a:xfrm>
            <a:off x="6534018" y="3420934"/>
            <a:ext cx="174692" cy="61922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2C66B92E-E5F7-224B-A383-5C44E0F9A68F}"/>
              </a:ext>
            </a:extLst>
          </p:cNvPr>
          <p:cNvCxnSpPr>
            <a:cxnSpLocks/>
          </p:cNvCxnSpPr>
          <p:nvPr/>
        </p:nvCxnSpPr>
        <p:spPr>
          <a:xfrm>
            <a:off x="6705600" y="4040155"/>
            <a:ext cx="719925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EC809624-BA8A-A44A-9AAB-0C9941B9BA00}"/>
              </a:ext>
            </a:extLst>
          </p:cNvPr>
          <p:cNvCxnSpPr>
            <a:cxnSpLocks/>
          </p:cNvCxnSpPr>
          <p:nvPr/>
        </p:nvCxnSpPr>
        <p:spPr>
          <a:xfrm flipV="1">
            <a:off x="7398161" y="3385871"/>
            <a:ext cx="166611" cy="65428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ular Callout 52">
            <a:extLst>
              <a:ext uri="{FF2B5EF4-FFF2-40B4-BE49-F238E27FC236}">
                <a16:creationId xmlns:a16="http://schemas.microsoft.com/office/drawing/2014/main" id="{24F80AFF-A2DE-0A47-ABCF-0EB1B9534587}"/>
              </a:ext>
            </a:extLst>
          </p:cNvPr>
          <p:cNvSpPr/>
          <p:nvPr/>
        </p:nvSpPr>
        <p:spPr>
          <a:xfrm>
            <a:off x="4356815" y="4411267"/>
            <a:ext cx="2123974" cy="636341"/>
          </a:xfrm>
          <a:prstGeom prst="wedgeRectCallout">
            <a:avLst>
              <a:gd name="adj1" fmla="val 52755"/>
              <a:gd name="adj2" fmla="val -17798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T2 is scheduled.</a:t>
            </a:r>
          </a:p>
        </p:txBody>
      </p:sp>
    </p:spTree>
    <p:extLst>
      <p:ext uri="{BB962C8B-B14F-4D97-AF65-F5344CB8AC3E}">
        <p14:creationId xmlns:p14="http://schemas.microsoft.com/office/powerpoint/2010/main" val="30488865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6" grpId="0" animBg="1"/>
      <p:bldP spid="7" grpId="0" animBg="1"/>
      <p:bldP spid="8" grpId="0" animBg="1"/>
      <p:bldP spid="9" grpId="0"/>
      <p:bldP spid="18" grpId="0" animBg="1"/>
      <p:bldP spid="20" grpId="0"/>
      <p:bldP spid="21" grpId="0"/>
      <p:bldP spid="22" grpId="0"/>
      <p:bldP spid="23" grpId="0"/>
      <p:bldP spid="24" grpId="0"/>
      <p:bldP spid="5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B40D1-5CFC-A348-B2E0-E3B8546C7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Why???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FEAD29-6140-DC48-8B9D-5D8A5374A1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well, it avoids a </a:t>
            </a:r>
            <a:r>
              <a:rPr lang="en-US" b="1" dirty="0"/>
              <a:t>deadlock. </a:t>
            </a:r>
            <a:r>
              <a:rPr lang="en-US" dirty="0"/>
              <a:t>it's a long story.</a:t>
            </a:r>
          </a:p>
          <a:p>
            <a:pPr lvl="1"/>
            <a:r>
              <a:rPr lang="en-US" dirty="0"/>
              <a:t>see 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22_condvar.c</a:t>
            </a:r>
            <a:r>
              <a:rPr lang="en-US" b="1" dirty="0"/>
              <a:t> </a:t>
            </a:r>
            <a:r>
              <a:rPr lang="en-US" dirty="0"/>
              <a:t>for an example of usage.</a:t>
            </a:r>
          </a:p>
          <a:p>
            <a:r>
              <a:rPr lang="en-US" dirty="0"/>
              <a:t>but there's a further complication.</a:t>
            </a:r>
          </a:p>
          <a:p>
            <a:pPr lvl="1"/>
            <a:r>
              <a:rPr lang="en-US" dirty="0"/>
              <a:t>because of complex implementation details, when a thread that is waiting on a </a:t>
            </a:r>
            <a:r>
              <a:rPr lang="en-US" dirty="0" err="1"/>
              <a:t>condvar</a:t>
            </a:r>
            <a:r>
              <a:rPr lang="en-US" dirty="0"/>
              <a:t> is woken up, </a:t>
            </a:r>
            <a:r>
              <a:rPr lang="en-US" b="1" dirty="0">
                <a:solidFill>
                  <a:srgbClr val="FF0000"/>
                </a:solidFill>
              </a:rPr>
              <a:t>it may not have </a:t>
            </a:r>
            <a:r>
              <a:rPr lang="en-US" b="1" i="1" dirty="0">
                <a:solidFill>
                  <a:srgbClr val="FF0000"/>
                </a:solidFill>
              </a:rPr>
              <a:t>actually</a:t>
            </a:r>
            <a:r>
              <a:rPr lang="en-US" b="1" dirty="0">
                <a:solidFill>
                  <a:srgbClr val="FF0000"/>
                </a:solidFill>
              </a:rPr>
              <a:t> been awoken by another thread.</a:t>
            </a:r>
          </a:p>
          <a:p>
            <a:pPr lvl="2"/>
            <a:r>
              <a:rPr lang="en-US" dirty="0"/>
              <a:t>lol wat</a:t>
            </a:r>
          </a:p>
          <a:p>
            <a:pPr lvl="2"/>
            <a:r>
              <a:rPr lang="en-US" dirty="0"/>
              <a:t>this is called a </a:t>
            </a:r>
            <a:r>
              <a:rPr lang="en-US" b="1" dirty="0"/>
              <a:t>spurious wakeup </a:t>
            </a:r>
            <a:r>
              <a:rPr lang="en-US" dirty="0"/>
              <a:t>by the </a:t>
            </a:r>
            <a:r>
              <a:rPr lang="en-US" dirty="0" err="1"/>
              <a:t>pthread</a:t>
            </a:r>
            <a:r>
              <a:rPr lang="en-US" dirty="0"/>
              <a:t> docs.</a:t>
            </a:r>
          </a:p>
          <a:p>
            <a:pPr lvl="2"/>
            <a:r>
              <a:rPr lang="en-US" dirty="0"/>
              <a:t>basically, doing it "correctly" would greatly reduce performance and increase complexity in the implementation.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AEE2C1-2C67-D14D-9EF2-A6E5BF18E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E6C32E-B01B-624D-8824-C86F72919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254884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A30C6-5E21-1946-8A3E-C4E917A66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That's what that extra variable is for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E0B5FE-6C94-BE4E-BB78-0ED109F905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495301"/>
            <a:ext cx="8991600" cy="914399"/>
          </a:xfrm>
        </p:spPr>
        <p:txBody>
          <a:bodyPr/>
          <a:lstStyle/>
          <a:p>
            <a:r>
              <a:rPr lang="en-US" dirty="0"/>
              <a:t>see 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22_barrier.c</a:t>
            </a:r>
            <a:r>
              <a:rPr lang="en-US" dirty="0"/>
              <a:t>.</a:t>
            </a:r>
          </a:p>
          <a:p>
            <a:r>
              <a:rPr lang="en-US" dirty="0"/>
              <a:t>here we have two condition variables and two associated variables: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92B02B-1CC2-2C4A-B4C2-92CA984FE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B60DEB-0D71-704E-92FA-706A3AC57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5A5E853-76C5-754B-81D3-FFD8CB00DA40}"/>
              </a:ext>
            </a:extLst>
          </p:cNvPr>
          <p:cNvSpPr/>
          <p:nvPr/>
        </p:nvSpPr>
        <p:spPr>
          <a:xfrm>
            <a:off x="304800" y="2514070"/>
            <a:ext cx="914400" cy="6096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T1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2F94456-D501-3749-A9A1-BC13390C5AC8}"/>
              </a:ext>
            </a:extLst>
          </p:cNvPr>
          <p:cNvSpPr/>
          <p:nvPr/>
        </p:nvSpPr>
        <p:spPr>
          <a:xfrm>
            <a:off x="3733800" y="1408640"/>
            <a:ext cx="914400" cy="6096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T2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0A3D74E-7570-5046-9552-B038D3661613}"/>
              </a:ext>
            </a:extLst>
          </p:cNvPr>
          <p:cNvSpPr/>
          <p:nvPr/>
        </p:nvSpPr>
        <p:spPr>
          <a:xfrm>
            <a:off x="3733800" y="2514070"/>
            <a:ext cx="914400" cy="6096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T3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0B45984-1190-3640-A7CA-314171DAAE2D}"/>
              </a:ext>
            </a:extLst>
          </p:cNvPr>
          <p:cNvSpPr/>
          <p:nvPr/>
        </p:nvSpPr>
        <p:spPr>
          <a:xfrm>
            <a:off x="3733800" y="3619500"/>
            <a:ext cx="914400" cy="6096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T4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972C67D9-73C9-524D-AA3C-36699865040C}"/>
              </a:ext>
            </a:extLst>
          </p:cNvPr>
          <p:cNvGrpSpPr/>
          <p:nvPr/>
        </p:nvGrpSpPr>
        <p:grpSpPr>
          <a:xfrm>
            <a:off x="1219200" y="1713440"/>
            <a:ext cx="2514600" cy="2210860"/>
            <a:chOff x="1905000" y="2018240"/>
            <a:chExt cx="2514600" cy="2210860"/>
          </a:xfrm>
        </p:grpSpPr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9DACC188-42B8-974E-9BE8-9D8FE09C8256}"/>
                </a:ext>
              </a:extLst>
            </p:cNvPr>
            <p:cNvCxnSpPr>
              <a:stCxn id="6" idx="3"/>
              <a:endCxn id="7" idx="1"/>
            </p:cNvCxnSpPr>
            <p:nvPr/>
          </p:nvCxnSpPr>
          <p:spPr>
            <a:xfrm flipV="1">
              <a:off x="1905000" y="2018240"/>
              <a:ext cx="2514600" cy="1105430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55788A85-D33E-4B42-9D5D-809B5C8EEA41}"/>
                </a:ext>
              </a:extLst>
            </p:cNvPr>
            <p:cNvCxnSpPr>
              <a:cxnSpLocks/>
              <a:stCxn id="6" idx="3"/>
              <a:endCxn id="8" idx="1"/>
            </p:cNvCxnSpPr>
            <p:nvPr/>
          </p:nvCxnSpPr>
          <p:spPr>
            <a:xfrm>
              <a:off x="1905000" y="3123670"/>
              <a:ext cx="2514600" cy="0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4C89E6EC-7C0B-9242-9A21-D6A1815A972D}"/>
                </a:ext>
              </a:extLst>
            </p:cNvPr>
            <p:cNvCxnSpPr>
              <a:cxnSpLocks/>
              <a:stCxn id="6" idx="3"/>
              <a:endCxn id="9" idx="1"/>
            </p:cNvCxnSpPr>
            <p:nvPr/>
          </p:nvCxnSpPr>
          <p:spPr>
            <a:xfrm>
              <a:off x="1905000" y="3123670"/>
              <a:ext cx="2514600" cy="1105430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CEDB1545-D46E-ED4A-9A90-8E340D1159F5}"/>
                </a:ext>
              </a:extLst>
            </p:cNvPr>
            <p:cNvSpPr txBox="1"/>
            <p:nvPr/>
          </p:nvSpPr>
          <p:spPr>
            <a:xfrm rot="20252137">
              <a:off x="1962478" y="2394283"/>
              <a:ext cx="8555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0070C0"/>
                  </a:solidFill>
                </a:rPr>
                <a:t>start</a:t>
              </a:r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8A265023-2138-5049-9ECE-E21B712AB90B}"/>
              </a:ext>
            </a:extLst>
          </p:cNvPr>
          <p:cNvSpPr txBox="1"/>
          <p:nvPr/>
        </p:nvSpPr>
        <p:spPr>
          <a:xfrm>
            <a:off x="4665" y="4466006"/>
            <a:ext cx="503985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the main thread </a:t>
            </a:r>
            <a:r>
              <a:rPr lang="en-US" sz="2200" b="1" dirty="0"/>
              <a:t>broadcasts </a:t>
            </a:r>
            <a:r>
              <a:rPr lang="en-US" sz="2200" dirty="0"/>
              <a:t>the </a:t>
            </a:r>
            <a:r>
              <a:rPr lang="en-US" sz="2200" i="1" dirty="0"/>
              <a:t>start</a:t>
            </a:r>
            <a:r>
              <a:rPr lang="en-US" sz="2200" dirty="0"/>
              <a:t> condvar to wake up all the workers.</a:t>
            </a:r>
            <a:endParaRPr lang="en-US" sz="2200" b="1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32D0819-0E95-7F4A-9541-051E3309B9CD}"/>
              </a:ext>
            </a:extLst>
          </p:cNvPr>
          <p:cNvSpPr txBox="1"/>
          <p:nvPr/>
        </p:nvSpPr>
        <p:spPr>
          <a:xfrm>
            <a:off x="5347219" y="1275081"/>
            <a:ext cx="343677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each worker </a:t>
            </a:r>
            <a:r>
              <a:rPr lang="en-US" sz="2200" b="1" dirty="0"/>
              <a:t>signals</a:t>
            </a:r>
            <a:r>
              <a:rPr lang="en-US" sz="2200" dirty="0"/>
              <a:t> the </a:t>
            </a:r>
            <a:r>
              <a:rPr lang="en-US" sz="2200" i="1" dirty="0"/>
              <a:t>complete </a:t>
            </a:r>
            <a:r>
              <a:rPr lang="en-US" sz="2200" dirty="0"/>
              <a:t>condvar when it has completed its work.</a:t>
            </a:r>
            <a:endParaRPr lang="en-US" sz="2200" b="1" dirty="0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1DD23A33-C2A0-C545-B898-67B3E63DE6D6}"/>
              </a:ext>
            </a:extLst>
          </p:cNvPr>
          <p:cNvCxnSpPr>
            <a:cxnSpLocks/>
          </p:cNvCxnSpPr>
          <p:nvPr/>
        </p:nvCxnSpPr>
        <p:spPr>
          <a:xfrm flipV="1">
            <a:off x="1704455" y="1829079"/>
            <a:ext cx="2029346" cy="922957"/>
          </a:xfrm>
          <a:prstGeom prst="straightConnector1">
            <a:avLst/>
          </a:prstGeom>
          <a:ln w="38100">
            <a:solidFill>
              <a:srgbClr val="00B05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ADC0ECE-E38B-D04F-A847-03899F521D89}"/>
              </a:ext>
            </a:extLst>
          </p:cNvPr>
          <p:cNvCxnSpPr>
            <a:cxnSpLocks/>
          </p:cNvCxnSpPr>
          <p:nvPr/>
        </p:nvCxnSpPr>
        <p:spPr>
          <a:xfrm>
            <a:off x="1704455" y="2940650"/>
            <a:ext cx="2000641" cy="16217"/>
          </a:xfrm>
          <a:prstGeom prst="straightConnector1">
            <a:avLst/>
          </a:prstGeom>
          <a:ln w="38100">
            <a:solidFill>
              <a:srgbClr val="00B05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BE0334E9-1954-9C4D-B2DE-F2922C64F17D}"/>
              </a:ext>
            </a:extLst>
          </p:cNvPr>
          <p:cNvCxnSpPr>
            <a:cxnSpLocks/>
          </p:cNvCxnSpPr>
          <p:nvPr/>
        </p:nvCxnSpPr>
        <p:spPr>
          <a:xfrm>
            <a:off x="1524000" y="3118404"/>
            <a:ext cx="2168655" cy="973942"/>
          </a:xfrm>
          <a:prstGeom prst="straightConnector1">
            <a:avLst/>
          </a:prstGeom>
          <a:ln w="38100">
            <a:solidFill>
              <a:srgbClr val="00B05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50AD91A5-78CB-FE42-966E-EE7687FB16F1}"/>
              </a:ext>
            </a:extLst>
          </p:cNvPr>
          <p:cNvSpPr txBox="1"/>
          <p:nvPr/>
        </p:nvSpPr>
        <p:spPr>
          <a:xfrm rot="20150185">
            <a:off x="2353304" y="2157053"/>
            <a:ext cx="15331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</a:rPr>
              <a:t>complete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2ADC607-2B9E-E145-9C56-AC1C954D3BE3}"/>
              </a:ext>
            </a:extLst>
          </p:cNvPr>
          <p:cNvSpPr txBox="1"/>
          <p:nvPr/>
        </p:nvSpPr>
        <p:spPr>
          <a:xfrm>
            <a:off x="5410202" y="2543546"/>
            <a:ext cx="317169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but we also need the </a:t>
            </a:r>
            <a:r>
              <a:rPr lang="en-US" sz="22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left_to_start</a:t>
            </a:r>
            <a:r>
              <a:rPr lang="en-US" sz="2200" dirty="0"/>
              <a:t> and </a:t>
            </a:r>
            <a:r>
              <a:rPr lang="en-US" sz="22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num_completed</a:t>
            </a:r>
            <a:r>
              <a:rPr lang="en-US" sz="2200" dirty="0"/>
              <a:t> variables to keep track of the </a:t>
            </a:r>
            <a:r>
              <a:rPr lang="en-US" sz="2200" i="1" dirty="0"/>
              <a:t>actual</a:t>
            </a:r>
            <a:r>
              <a:rPr lang="en-US" sz="2200" dirty="0"/>
              <a:t> state of things.</a:t>
            </a:r>
            <a:endParaRPr lang="en-US" sz="2200" b="1" dirty="0"/>
          </a:p>
        </p:txBody>
      </p:sp>
    </p:spTree>
    <p:extLst>
      <p:ext uri="{BB962C8B-B14F-4D97-AF65-F5344CB8AC3E}">
        <p14:creationId xmlns:p14="http://schemas.microsoft.com/office/powerpoint/2010/main" val="2870333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20" grpId="0"/>
      <p:bldP spid="21" grpId="0"/>
      <p:bldP spid="27" grpId="0"/>
      <p:bldP spid="4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F1A1D-74AD-8940-BCAB-3EFE9DC99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Always </a:t>
            </a:r>
            <a:r>
              <a:rPr lang="en-US" dirty="0" err="1"/>
              <a:t>pthread_cond_wait</a:t>
            </a:r>
            <a:r>
              <a:rPr lang="en-US" dirty="0"/>
              <a:t> in a loop!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6F512A-84F9-DE41-8FE1-0791A5B5EA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because of the "spurious wakeups" issue, you must do this: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while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(!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real_condition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	    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pthread_cond_wait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(&amp;condvar, &amp;mutex);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this might seem like we're doing a busy-wait, but we're not.</a:t>
            </a:r>
          </a:p>
          <a:p>
            <a:pPr lvl="1"/>
            <a:r>
              <a:rPr lang="en-US" dirty="0"/>
              <a:t>these spurious wakeups happen </a:t>
            </a:r>
            <a:r>
              <a:rPr lang="en-US" i="1" dirty="0"/>
              <a:t>much</a:t>
            </a:r>
            <a:r>
              <a:rPr lang="en-US" dirty="0"/>
              <a:t> less often than a busy-wait would run.</a:t>
            </a:r>
          </a:p>
          <a:p>
            <a:r>
              <a:rPr lang="en-US" dirty="0"/>
              <a:t>so really, 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22_condvar.c</a:t>
            </a:r>
            <a:r>
              <a:rPr lang="en-US" dirty="0"/>
              <a:t> is a little wrong…</a:t>
            </a:r>
          </a:p>
          <a:p>
            <a:pPr lvl="1"/>
            <a:r>
              <a:rPr lang="en-US" dirty="0"/>
              <a:t>but it works because we get lucky.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1C2A8E-1933-714C-9321-C91F8FAC4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8DC820-6D63-DD47-A6FA-112C9099B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619890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4F1BF-0813-1242-92D1-30EEB64B8A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Applications of condvars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5D1A09-2004-634D-80C0-6679C3257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03B6D0-847C-A948-8FC6-8EDF4F625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6948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E88027E8-AB58-AE4B-AC67-CE382DAA14DB}"/>
              </a:ext>
            </a:extLst>
          </p:cNvPr>
          <p:cNvSpPr/>
          <p:nvPr/>
        </p:nvSpPr>
        <p:spPr>
          <a:xfrm>
            <a:off x="1390475" y="1866900"/>
            <a:ext cx="5865208" cy="460346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b"/>
          <a:lstStyle/>
          <a:p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072ABE-3A7E-0E46-A9F1-701365268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Well we saw 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BF9199-474B-994B-B0B5-57B8DAAD60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495301"/>
            <a:ext cx="8991600" cy="1219199"/>
          </a:xfrm>
        </p:spPr>
        <p:txBody>
          <a:bodyPr/>
          <a:lstStyle/>
          <a:p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22_barrier.c</a:t>
            </a:r>
            <a:r>
              <a:rPr lang="en-US" dirty="0"/>
              <a:t> shows </a:t>
            </a:r>
            <a:r>
              <a:rPr lang="en-US" b="1" dirty="0"/>
              <a:t>barrier synchronization: </a:t>
            </a:r>
            <a:r>
              <a:rPr lang="en-US" dirty="0"/>
              <a:t>all the threads must complete before the program can move on.</a:t>
            </a:r>
          </a:p>
          <a:p>
            <a:r>
              <a:rPr lang="en-US" dirty="0"/>
              <a:t>let's say our program needs to load three image files.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C679E2-5D30-554C-95DF-52DC10D6F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0F6C55-C9F2-5242-8BC6-4E701C1A8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C450CAD-6605-4344-B3B7-D42BE7F2D4C5}"/>
              </a:ext>
            </a:extLst>
          </p:cNvPr>
          <p:cNvSpPr/>
          <p:nvPr/>
        </p:nvSpPr>
        <p:spPr>
          <a:xfrm>
            <a:off x="685800" y="1866900"/>
            <a:ext cx="1314275" cy="46034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400" b="1" dirty="0">
                <a:solidFill>
                  <a:schemeClr val="tx1"/>
                </a:solidFill>
              </a:rPr>
              <a:t>main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919FE28-7422-3F4F-9D9A-D7BAD8F6A37F}"/>
              </a:ext>
            </a:extLst>
          </p:cNvPr>
          <p:cNvSpPr/>
          <p:nvPr/>
        </p:nvSpPr>
        <p:spPr>
          <a:xfrm>
            <a:off x="2000076" y="2372498"/>
            <a:ext cx="3200400" cy="46140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400" b="1" dirty="0">
                <a:solidFill>
                  <a:schemeClr val="tx1"/>
                </a:solidFill>
              </a:rPr>
              <a:t>loader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CA8443A-B813-6C41-93E7-6E6DFC739AA4}"/>
              </a:ext>
            </a:extLst>
          </p:cNvPr>
          <p:cNvSpPr/>
          <p:nvPr/>
        </p:nvSpPr>
        <p:spPr>
          <a:xfrm>
            <a:off x="2000076" y="2879157"/>
            <a:ext cx="1752600" cy="46140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400" b="1" dirty="0">
                <a:solidFill>
                  <a:schemeClr val="tx1"/>
                </a:solidFill>
              </a:rPr>
              <a:t>loader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E0AB204-3707-4444-9418-8E38757345EF}"/>
              </a:ext>
            </a:extLst>
          </p:cNvPr>
          <p:cNvSpPr/>
          <p:nvPr/>
        </p:nvSpPr>
        <p:spPr>
          <a:xfrm>
            <a:off x="2000076" y="3385816"/>
            <a:ext cx="2438400" cy="46140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400" b="1" dirty="0">
                <a:solidFill>
                  <a:schemeClr val="tx1"/>
                </a:solidFill>
              </a:rPr>
              <a:t>loader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4A29E5D-9CEB-A546-A677-E52D9B2F8187}"/>
              </a:ext>
            </a:extLst>
          </p:cNvPr>
          <p:cNvSpPr/>
          <p:nvPr/>
        </p:nvSpPr>
        <p:spPr>
          <a:xfrm>
            <a:off x="5352875" y="1866900"/>
            <a:ext cx="3200400" cy="46034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b"/>
          <a:lstStyle/>
          <a:p>
            <a:endParaRPr lang="en-US" sz="2400" b="1" dirty="0">
              <a:solidFill>
                <a:schemeClr val="tx1"/>
              </a:solidFill>
            </a:endParaRPr>
          </a:p>
        </p:txBody>
      </p:sp>
      <p:cxnSp>
        <p:nvCxnSpPr>
          <p:cNvPr id="15" name="Curved Connector 14">
            <a:extLst>
              <a:ext uri="{FF2B5EF4-FFF2-40B4-BE49-F238E27FC236}">
                <a16:creationId xmlns:a16="http://schemas.microsoft.com/office/drawing/2014/main" id="{BCBBA126-A4D8-E546-A00E-CC8D00D9C2A1}"/>
              </a:ext>
            </a:extLst>
          </p:cNvPr>
          <p:cNvCxnSpPr>
            <a:stCxn id="7" idx="2"/>
            <a:endCxn id="8" idx="1"/>
          </p:cNvCxnSpPr>
          <p:nvPr/>
        </p:nvCxnSpPr>
        <p:spPr>
          <a:xfrm rot="16200000" flipH="1">
            <a:off x="1533529" y="2136655"/>
            <a:ext cx="275956" cy="657138"/>
          </a:xfrm>
          <a:prstGeom prst="curvedConnector2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urved Connector 15">
            <a:extLst>
              <a:ext uri="{FF2B5EF4-FFF2-40B4-BE49-F238E27FC236}">
                <a16:creationId xmlns:a16="http://schemas.microsoft.com/office/drawing/2014/main" id="{33AE32F1-14BD-F842-9386-8024099250EB}"/>
              </a:ext>
            </a:extLst>
          </p:cNvPr>
          <p:cNvCxnSpPr>
            <a:cxnSpLocks/>
            <a:stCxn id="7" idx="2"/>
            <a:endCxn id="10" idx="1"/>
          </p:cNvCxnSpPr>
          <p:nvPr/>
        </p:nvCxnSpPr>
        <p:spPr>
          <a:xfrm rot="16200000" flipH="1">
            <a:off x="1280200" y="2389984"/>
            <a:ext cx="782615" cy="657138"/>
          </a:xfrm>
          <a:prstGeom prst="curvedConnector2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urved Connector 18">
            <a:extLst>
              <a:ext uri="{FF2B5EF4-FFF2-40B4-BE49-F238E27FC236}">
                <a16:creationId xmlns:a16="http://schemas.microsoft.com/office/drawing/2014/main" id="{3C86BF68-CAED-C24D-8A29-84AF9EAE73F3}"/>
              </a:ext>
            </a:extLst>
          </p:cNvPr>
          <p:cNvCxnSpPr>
            <a:cxnSpLocks/>
            <a:stCxn id="7" idx="2"/>
            <a:endCxn id="11" idx="1"/>
          </p:cNvCxnSpPr>
          <p:nvPr/>
        </p:nvCxnSpPr>
        <p:spPr>
          <a:xfrm rot="16200000" flipH="1">
            <a:off x="1026870" y="2643314"/>
            <a:ext cx="1289274" cy="657138"/>
          </a:xfrm>
          <a:prstGeom prst="curvedConnector2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B8D0FF47-6C23-C64F-ACCF-C4F3382E53A3}"/>
              </a:ext>
            </a:extLst>
          </p:cNvPr>
          <p:cNvSpPr txBox="1"/>
          <p:nvPr/>
        </p:nvSpPr>
        <p:spPr>
          <a:xfrm>
            <a:off x="290036" y="3968247"/>
            <a:ext cx="415777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it starts three loader threads…</a:t>
            </a:r>
            <a:endParaRPr lang="en-US" sz="2200" b="1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117B0AE-E52A-A94C-8696-D78C5B713DE1}"/>
              </a:ext>
            </a:extLst>
          </p:cNvPr>
          <p:cNvSpPr txBox="1"/>
          <p:nvPr/>
        </p:nvSpPr>
        <p:spPr>
          <a:xfrm>
            <a:off x="5391326" y="2448270"/>
            <a:ext cx="316194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…and when they're all done, the main thread can continue.</a:t>
            </a:r>
            <a:endParaRPr lang="en-US" sz="2200" b="1" dirty="0"/>
          </a:p>
        </p:txBody>
      </p:sp>
    </p:spTree>
    <p:extLst>
      <p:ext uri="{BB962C8B-B14F-4D97-AF65-F5344CB8AC3E}">
        <p14:creationId xmlns:p14="http://schemas.microsoft.com/office/powerpoint/2010/main" val="20285256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7" grpId="0" animBg="1"/>
      <p:bldP spid="8" grpId="0" animBg="1"/>
      <p:bldP spid="10" grpId="0" animBg="1"/>
      <p:bldP spid="11" grpId="0" animBg="1"/>
      <p:bldP spid="13" grpId="0" animBg="1"/>
      <p:bldP spid="23" grpId="0"/>
      <p:bldP spid="2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F84A8-CDBC-8A46-965D-1EB63186A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Producer-consumer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F43DB2-EFB7-F141-95ED-315A2EB89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495301"/>
            <a:ext cx="8991600" cy="1219199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i="1" dirty="0"/>
              <a:t>very </a:t>
            </a:r>
            <a:r>
              <a:rPr lang="en-US" dirty="0"/>
              <a:t>common pattern in software design, see 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22_prodcons.c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we have </a:t>
            </a:r>
            <a:r>
              <a:rPr lang="en-US" i="1" dirty="0"/>
              <a:t>p </a:t>
            </a:r>
            <a:r>
              <a:rPr lang="en-US" b="1" dirty="0"/>
              <a:t>producers</a:t>
            </a:r>
            <a:r>
              <a:rPr lang="en-US" dirty="0"/>
              <a:t>, which create tasks;</a:t>
            </a:r>
          </a:p>
          <a:p>
            <a:pPr lvl="1"/>
            <a:r>
              <a:rPr lang="en-US" dirty="0"/>
              <a:t>and </a:t>
            </a:r>
            <a:r>
              <a:rPr lang="en-US" i="1" dirty="0"/>
              <a:t>c </a:t>
            </a:r>
            <a:r>
              <a:rPr lang="en-US" b="1" dirty="0"/>
              <a:t>consumers</a:t>
            </a:r>
            <a:r>
              <a:rPr lang="en-US" dirty="0"/>
              <a:t>, which complete those tasks.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502926-882C-2D44-8AB5-9B51CD067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16B734-69F3-064D-99BA-BA8035E4D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C727740-DDA1-ED45-B3A3-94EC81888796}"/>
              </a:ext>
            </a:extLst>
          </p:cNvPr>
          <p:cNvSpPr/>
          <p:nvPr/>
        </p:nvSpPr>
        <p:spPr>
          <a:xfrm>
            <a:off x="3063639" y="2725350"/>
            <a:ext cx="685800" cy="6096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T1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4EB9A65-5E71-1443-B60C-6796235EFF21}"/>
              </a:ext>
            </a:extLst>
          </p:cNvPr>
          <p:cNvSpPr/>
          <p:nvPr/>
        </p:nvSpPr>
        <p:spPr>
          <a:xfrm>
            <a:off x="3063639" y="3639751"/>
            <a:ext cx="685800" cy="6096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T2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08B50F7-8EFD-B24B-AF21-B17DD769E61F}"/>
              </a:ext>
            </a:extLst>
          </p:cNvPr>
          <p:cNvSpPr/>
          <p:nvPr/>
        </p:nvSpPr>
        <p:spPr>
          <a:xfrm>
            <a:off x="6408987" y="2019441"/>
            <a:ext cx="685800" cy="6096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T3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4718EB5-19A9-1940-B866-55A3BBE2633D}"/>
              </a:ext>
            </a:extLst>
          </p:cNvPr>
          <p:cNvSpPr/>
          <p:nvPr/>
        </p:nvSpPr>
        <p:spPr>
          <a:xfrm>
            <a:off x="6408987" y="2933842"/>
            <a:ext cx="685800" cy="6096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T4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E7097A3-4CD9-C443-B728-8B4671F67E50}"/>
              </a:ext>
            </a:extLst>
          </p:cNvPr>
          <p:cNvSpPr/>
          <p:nvPr/>
        </p:nvSpPr>
        <p:spPr>
          <a:xfrm>
            <a:off x="6408987" y="3855241"/>
            <a:ext cx="685800" cy="6096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T5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188C8CA-6EF0-3540-83D0-5B5968967978}"/>
              </a:ext>
            </a:extLst>
          </p:cNvPr>
          <p:cNvSpPr/>
          <p:nvPr/>
        </p:nvSpPr>
        <p:spPr>
          <a:xfrm>
            <a:off x="6408987" y="4769642"/>
            <a:ext cx="685800" cy="6096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T6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7C32D1E-9B23-5E4D-96CB-1D6EF8E1B4CB}"/>
              </a:ext>
            </a:extLst>
          </p:cNvPr>
          <p:cNvSpPr/>
          <p:nvPr/>
        </p:nvSpPr>
        <p:spPr>
          <a:xfrm>
            <a:off x="7247187" y="2503466"/>
            <a:ext cx="685800" cy="6096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T7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ED86C86-8BE2-E945-9DDE-2EB5E61B0164}"/>
              </a:ext>
            </a:extLst>
          </p:cNvPr>
          <p:cNvSpPr/>
          <p:nvPr/>
        </p:nvSpPr>
        <p:spPr>
          <a:xfrm>
            <a:off x="7247187" y="3424865"/>
            <a:ext cx="685800" cy="6096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T8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16F9079-8A85-474B-B8DA-6768E9ED41C9}"/>
              </a:ext>
            </a:extLst>
          </p:cNvPr>
          <p:cNvSpPr/>
          <p:nvPr/>
        </p:nvSpPr>
        <p:spPr>
          <a:xfrm>
            <a:off x="7247187" y="4339266"/>
            <a:ext cx="685800" cy="6096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T9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D114BA73-2641-BC49-A471-C90AED8669A7}"/>
              </a:ext>
            </a:extLst>
          </p:cNvPr>
          <p:cNvGrpSpPr/>
          <p:nvPr/>
        </p:nvGrpSpPr>
        <p:grpSpPr>
          <a:xfrm>
            <a:off x="4264501" y="1699682"/>
            <a:ext cx="1839686" cy="3249184"/>
            <a:chOff x="4264501" y="1699682"/>
            <a:chExt cx="1839686" cy="3249184"/>
          </a:xfrm>
        </p:grpSpPr>
        <p:sp>
          <p:nvSpPr>
            <p:cNvPr id="16" name="Rounded Rectangle 15">
              <a:extLst>
                <a:ext uri="{FF2B5EF4-FFF2-40B4-BE49-F238E27FC236}">
                  <a16:creationId xmlns:a16="http://schemas.microsoft.com/office/drawing/2014/main" id="{3B999F6F-D2F8-4D4B-AE14-F97D3A9CA4CA}"/>
                </a:ext>
              </a:extLst>
            </p:cNvPr>
            <p:cNvSpPr/>
            <p:nvPr/>
          </p:nvSpPr>
          <p:spPr>
            <a:xfrm>
              <a:off x="4275387" y="2133212"/>
              <a:ext cx="1828800" cy="2815654"/>
            </a:xfrm>
            <a:prstGeom prst="roundRect">
              <a:avLst/>
            </a:prstGeom>
            <a:noFill/>
            <a:ln>
              <a:solidFill>
                <a:srgbClr val="FF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536CA67-6194-BA46-83BB-15F454B06105}"/>
                </a:ext>
              </a:extLst>
            </p:cNvPr>
            <p:cNvSpPr txBox="1"/>
            <p:nvPr/>
          </p:nvSpPr>
          <p:spPr>
            <a:xfrm>
              <a:off x="4264501" y="1699682"/>
              <a:ext cx="18288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b="1" dirty="0"/>
                <a:t>Job Pool</a:t>
              </a:r>
            </a:p>
          </p:txBody>
        </p:sp>
      </p:grpSp>
      <p:sp>
        <p:nvSpPr>
          <p:cNvPr id="18" name="Cloud 17">
            <a:extLst>
              <a:ext uri="{FF2B5EF4-FFF2-40B4-BE49-F238E27FC236}">
                <a16:creationId xmlns:a16="http://schemas.microsoft.com/office/drawing/2014/main" id="{1FB33AEE-8AF1-1B40-A2F2-1BEC91B71980}"/>
              </a:ext>
            </a:extLst>
          </p:cNvPr>
          <p:cNvSpPr/>
          <p:nvPr/>
        </p:nvSpPr>
        <p:spPr>
          <a:xfrm rot="16200000">
            <a:off x="-1311409" y="2279116"/>
            <a:ext cx="2449286" cy="2015024"/>
          </a:xfrm>
          <a:prstGeom prst="clou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="1" dirty="0">
              <a:solidFill>
                <a:schemeClr val="tx1"/>
              </a:solidFill>
            </a:endParaRPr>
          </a:p>
          <a:p>
            <a:pPr algn="ctr"/>
            <a:endParaRPr lang="en-US" sz="2800" b="1" dirty="0">
              <a:solidFill>
                <a:schemeClr val="tx1"/>
              </a:solidFill>
            </a:endParaRPr>
          </a:p>
          <a:p>
            <a:pPr algn="ctr"/>
            <a:r>
              <a:rPr lang="en-US" sz="2800" b="1" dirty="0">
                <a:solidFill>
                  <a:schemeClr val="tx1"/>
                </a:solidFill>
              </a:rPr>
              <a:t>Internet</a:t>
            </a:r>
          </a:p>
        </p:txBody>
      </p:sp>
      <p:sp>
        <p:nvSpPr>
          <p:cNvPr id="19" name="Right Arrow 18">
            <a:extLst>
              <a:ext uri="{FF2B5EF4-FFF2-40B4-BE49-F238E27FC236}">
                <a16:creationId xmlns:a16="http://schemas.microsoft.com/office/drawing/2014/main" id="{FFFC8883-FA91-D740-8139-2D3426282C48}"/>
              </a:ext>
            </a:extLst>
          </p:cNvPr>
          <p:cNvSpPr/>
          <p:nvPr/>
        </p:nvSpPr>
        <p:spPr>
          <a:xfrm>
            <a:off x="1067703" y="3023152"/>
            <a:ext cx="1887533" cy="921399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19">
            <a:extLst>
              <a:ext uri="{FF2B5EF4-FFF2-40B4-BE49-F238E27FC236}">
                <a16:creationId xmlns:a16="http://schemas.microsoft.com/office/drawing/2014/main" id="{BA21AD91-C923-4E40-8BFC-A201BCEB88BE}"/>
              </a:ext>
            </a:extLst>
          </p:cNvPr>
          <p:cNvSpPr/>
          <p:nvPr/>
        </p:nvSpPr>
        <p:spPr>
          <a:xfrm rot="1323996">
            <a:off x="3802650" y="3007253"/>
            <a:ext cx="795390" cy="380409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Arrow 20">
            <a:extLst>
              <a:ext uri="{FF2B5EF4-FFF2-40B4-BE49-F238E27FC236}">
                <a16:creationId xmlns:a16="http://schemas.microsoft.com/office/drawing/2014/main" id="{54CF6EFA-3880-514C-A551-F8B9297B964D}"/>
              </a:ext>
            </a:extLst>
          </p:cNvPr>
          <p:cNvSpPr/>
          <p:nvPr/>
        </p:nvSpPr>
        <p:spPr>
          <a:xfrm rot="20915767">
            <a:off x="3793109" y="3759112"/>
            <a:ext cx="826374" cy="380409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0CC67321-378D-3742-B528-B391CD3BB52E}"/>
              </a:ext>
            </a:extLst>
          </p:cNvPr>
          <p:cNvSpPr/>
          <p:nvPr/>
        </p:nvSpPr>
        <p:spPr>
          <a:xfrm>
            <a:off x="5265987" y="3016014"/>
            <a:ext cx="381000" cy="3810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CE61CA0B-144A-864B-AAEA-544E4C505968}"/>
              </a:ext>
            </a:extLst>
          </p:cNvPr>
          <p:cNvSpPr/>
          <p:nvPr/>
        </p:nvSpPr>
        <p:spPr>
          <a:xfrm>
            <a:off x="4748768" y="3304096"/>
            <a:ext cx="381000" cy="3810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5AE9F18C-1BFE-A34E-915E-8B34CB5130FA}"/>
              </a:ext>
            </a:extLst>
          </p:cNvPr>
          <p:cNvSpPr/>
          <p:nvPr/>
        </p:nvSpPr>
        <p:spPr>
          <a:xfrm>
            <a:off x="5242206" y="3855258"/>
            <a:ext cx="381000" cy="3810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ight Arrow 26">
            <a:extLst>
              <a:ext uri="{FF2B5EF4-FFF2-40B4-BE49-F238E27FC236}">
                <a16:creationId xmlns:a16="http://schemas.microsoft.com/office/drawing/2014/main" id="{F4608C01-71B0-844E-92C0-69C53B6105DA}"/>
              </a:ext>
            </a:extLst>
          </p:cNvPr>
          <p:cNvSpPr/>
          <p:nvPr/>
        </p:nvSpPr>
        <p:spPr>
          <a:xfrm rot="20970637">
            <a:off x="4995510" y="2335890"/>
            <a:ext cx="1339239" cy="380409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ight Arrow 27">
            <a:extLst>
              <a:ext uri="{FF2B5EF4-FFF2-40B4-BE49-F238E27FC236}">
                <a16:creationId xmlns:a16="http://schemas.microsoft.com/office/drawing/2014/main" id="{1B6A1617-85DB-F745-B22C-FA0A062D23E3}"/>
              </a:ext>
            </a:extLst>
          </p:cNvPr>
          <p:cNvSpPr/>
          <p:nvPr/>
        </p:nvSpPr>
        <p:spPr>
          <a:xfrm rot="451736">
            <a:off x="5005198" y="4503344"/>
            <a:ext cx="1339239" cy="380409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0711B49-85F2-7147-9483-32F3A6A752D3}"/>
              </a:ext>
            </a:extLst>
          </p:cNvPr>
          <p:cNvSpPr txBox="1"/>
          <p:nvPr/>
        </p:nvSpPr>
        <p:spPr>
          <a:xfrm>
            <a:off x="463855" y="1832441"/>
            <a:ext cx="374960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these threads answer requests from the internet…</a:t>
            </a:r>
            <a:endParaRPr lang="en-US" sz="2200" b="1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BE10860-E719-E040-8AE9-9F03597F175F}"/>
              </a:ext>
            </a:extLst>
          </p:cNvPr>
          <p:cNvSpPr txBox="1"/>
          <p:nvPr/>
        </p:nvSpPr>
        <p:spPr>
          <a:xfrm>
            <a:off x="6839567" y="1178632"/>
            <a:ext cx="21868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and these do the actual work.</a:t>
            </a:r>
            <a:endParaRPr lang="en-US" sz="2200" b="1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472AB9D-8858-A540-BFD8-EF2BF2D0B700}"/>
              </a:ext>
            </a:extLst>
          </p:cNvPr>
          <p:cNvSpPr txBox="1"/>
          <p:nvPr/>
        </p:nvSpPr>
        <p:spPr>
          <a:xfrm>
            <a:off x="34212" y="4574639"/>
            <a:ext cx="51703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we can add/remove producers/consumers to meet demand.</a:t>
            </a:r>
            <a:endParaRPr lang="en-US" sz="2200" b="1" dirty="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948618B7-A24F-1A4D-A877-6ADFA5BD34B4}"/>
              </a:ext>
            </a:extLst>
          </p:cNvPr>
          <p:cNvSpPr/>
          <p:nvPr/>
        </p:nvSpPr>
        <p:spPr>
          <a:xfrm>
            <a:off x="4580187" y="2503466"/>
            <a:ext cx="381000" cy="3810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7CA4A1E1-622F-EB45-8020-9620F662E80B}"/>
              </a:ext>
            </a:extLst>
          </p:cNvPr>
          <p:cNvSpPr/>
          <p:nvPr/>
        </p:nvSpPr>
        <p:spPr>
          <a:xfrm>
            <a:off x="4512261" y="4308670"/>
            <a:ext cx="381000" cy="3810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9781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9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2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1.11111E-6 L 0.18038 -0.06111 " pathEditMode="relative" rAng="0" ptsTypes="AA">
                                      <p:cBhvr>
                                        <p:cTn id="59" dur="3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10" y="-3056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2.22222E-6 L 0.20937 0.05639 " pathEditMode="relative" rAng="0" ptsTypes="AA">
                                      <p:cBhvr>
                                        <p:cTn id="61" dur="3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69" y="2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6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8" grpId="0" animBg="1"/>
      <p:bldP spid="19" grpId="0" animBg="1"/>
      <p:bldP spid="20" grpId="0" animBg="1"/>
      <p:bldP spid="21" grpId="0" animBg="1"/>
      <p:bldP spid="23" grpId="0" animBg="1"/>
      <p:bldP spid="24" grpId="0" animBg="1"/>
      <p:bldP spid="26" grpId="0" animBg="1"/>
      <p:bldP spid="27" grpId="0" animBg="1"/>
      <p:bldP spid="28" grpId="0" animBg="1"/>
      <p:bldP spid="29" grpId="0"/>
      <p:bldP spid="30" grpId="0"/>
      <p:bldP spid="32" grpId="0"/>
      <p:bldP spid="22" grpId="0" animBg="1"/>
      <p:bldP spid="22" grpId="1" animBg="1"/>
      <p:bldP spid="25" grpId="0" animBg="1"/>
      <p:bldP spid="25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316F0-E246-A747-A729-B97C8D8A6C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Semaphores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D31E39-99EC-A54D-BC80-46E39F84D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8ED423-C6C8-184D-84ED-60F5EC581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836888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221D0-1B26-A548-9251-17814DC0B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integer mutex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F7539-4E5D-D243-8942-E97B10544A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495301"/>
            <a:ext cx="8991600" cy="1142999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mutex </a:t>
            </a:r>
            <a:r>
              <a:rPr lang="en-US" dirty="0"/>
              <a:t>has two states: locked (0) and unlocked (1).</a:t>
            </a:r>
          </a:p>
          <a:p>
            <a:r>
              <a:rPr lang="en-US" dirty="0"/>
              <a:t>a </a:t>
            </a:r>
            <a:r>
              <a:rPr lang="en-US" b="1" dirty="0"/>
              <a:t>semaphore</a:t>
            </a:r>
            <a:r>
              <a:rPr lang="en-US" dirty="0"/>
              <a:t> has </a:t>
            </a:r>
            <a:r>
              <a:rPr lang="en-US" i="1" dirty="0"/>
              <a:t>n</a:t>
            </a:r>
            <a:r>
              <a:rPr lang="en-US" dirty="0"/>
              <a:t> states: locked (0) and unlocked: </a:t>
            </a:r>
            <a:r>
              <a:rPr lang="en-US" b="1" dirty="0"/>
              <a:t>[1 .. n-1].</a:t>
            </a:r>
          </a:p>
          <a:p>
            <a:r>
              <a:rPr lang="en-US" dirty="0"/>
              <a:t>think about a… motel.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701914-18A4-874F-9283-81449E493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144105-9310-9B42-B3C8-499231D31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9218" name="Picture 2" descr="https://comps.canstockphoto.com/motel-clipart-vector_csp22899156.jpg">
            <a:extLst>
              <a:ext uri="{FF2B5EF4-FFF2-40B4-BE49-F238E27FC236}">
                <a16:creationId xmlns:a16="http://schemas.microsoft.com/office/drawing/2014/main" id="{A0BA41EE-5B50-A146-A883-E88799170B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45" y="1649963"/>
            <a:ext cx="2822386" cy="2119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9DB2572-4603-FB43-A108-754E4C9E5B68}"/>
              </a:ext>
            </a:extLst>
          </p:cNvPr>
          <p:cNvSpPr txBox="1"/>
          <p:nvPr/>
        </p:nvSpPr>
        <p:spPr>
          <a:xfrm>
            <a:off x="3295137" y="1335968"/>
            <a:ext cx="42559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it has 4 rooms, so we create a semaphore with a value of 4.</a:t>
            </a:r>
            <a:endParaRPr lang="en-US" sz="2200" b="1" dirty="0"/>
          </a:p>
        </p:txBody>
      </p:sp>
      <p:sp>
        <p:nvSpPr>
          <p:cNvPr id="11" name="U-Turn Arrow 10">
            <a:extLst>
              <a:ext uri="{FF2B5EF4-FFF2-40B4-BE49-F238E27FC236}">
                <a16:creationId xmlns:a16="http://schemas.microsoft.com/office/drawing/2014/main" id="{9CA070FD-9565-C745-AA5F-705141FE9B8E}"/>
              </a:ext>
            </a:extLst>
          </p:cNvPr>
          <p:cNvSpPr/>
          <p:nvPr/>
        </p:nvSpPr>
        <p:spPr>
          <a:xfrm>
            <a:off x="4163264" y="2192437"/>
            <a:ext cx="975360" cy="975360"/>
          </a:xfrm>
          <a:prstGeom prst="uturnArrow">
            <a:avLst>
              <a:gd name="adj1" fmla="val 23000"/>
              <a:gd name="adj2" fmla="val 11500"/>
              <a:gd name="adj3" fmla="val 0"/>
              <a:gd name="adj4" fmla="val 43750"/>
              <a:gd name="adj5" fmla="val 54086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U-Turn Arrow 15">
            <a:extLst>
              <a:ext uri="{FF2B5EF4-FFF2-40B4-BE49-F238E27FC236}">
                <a16:creationId xmlns:a16="http://schemas.microsoft.com/office/drawing/2014/main" id="{7B012894-9788-4244-9863-8694C0C51998}"/>
              </a:ext>
            </a:extLst>
          </p:cNvPr>
          <p:cNvSpPr/>
          <p:nvPr/>
        </p:nvSpPr>
        <p:spPr>
          <a:xfrm rot="5400000">
            <a:off x="4917796" y="2931141"/>
            <a:ext cx="975360" cy="975360"/>
          </a:xfrm>
          <a:prstGeom prst="uturnArrow">
            <a:avLst>
              <a:gd name="adj1" fmla="val 23000"/>
              <a:gd name="adj2" fmla="val 11500"/>
              <a:gd name="adj3" fmla="val 0"/>
              <a:gd name="adj4" fmla="val 43750"/>
              <a:gd name="adj5" fmla="val 54086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U-Turn Arrow 17">
            <a:extLst>
              <a:ext uri="{FF2B5EF4-FFF2-40B4-BE49-F238E27FC236}">
                <a16:creationId xmlns:a16="http://schemas.microsoft.com/office/drawing/2014/main" id="{798086B6-A2FF-6D4A-B5D7-39CE1D2072D8}"/>
              </a:ext>
            </a:extLst>
          </p:cNvPr>
          <p:cNvSpPr/>
          <p:nvPr/>
        </p:nvSpPr>
        <p:spPr>
          <a:xfrm rot="16200000" flipH="1">
            <a:off x="3354476" y="2931141"/>
            <a:ext cx="975360" cy="975360"/>
          </a:xfrm>
          <a:prstGeom prst="uturnArrow">
            <a:avLst>
              <a:gd name="adj1" fmla="val 23000"/>
              <a:gd name="adj2" fmla="val 11500"/>
              <a:gd name="adj3" fmla="val 0"/>
              <a:gd name="adj4" fmla="val 43750"/>
              <a:gd name="adj5" fmla="val 54086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U-Turn Arrow 19">
            <a:extLst>
              <a:ext uri="{FF2B5EF4-FFF2-40B4-BE49-F238E27FC236}">
                <a16:creationId xmlns:a16="http://schemas.microsoft.com/office/drawing/2014/main" id="{BE6D07F4-1F0D-774A-B077-80576CD0B778}"/>
              </a:ext>
            </a:extLst>
          </p:cNvPr>
          <p:cNvSpPr/>
          <p:nvPr/>
        </p:nvSpPr>
        <p:spPr>
          <a:xfrm flipV="1">
            <a:off x="4163264" y="3701599"/>
            <a:ext cx="975360" cy="975360"/>
          </a:xfrm>
          <a:prstGeom prst="uturnArrow">
            <a:avLst>
              <a:gd name="adj1" fmla="val 23000"/>
              <a:gd name="adj2" fmla="val 11500"/>
              <a:gd name="adj3" fmla="val 0"/>
              <a:gd name="adj4" fmla="val 43750"/>
              <a:gd name="adj5" fmla="val 54086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977C682-675B-344D-BB8B-BDBF235DDDFB}"/>
              </a:ext>
            </a:extLst>
          </p:cNvPr>
          <p:cNvSpPr txBox="1"/>
          <p:nvPr/>
        </p:nvSpPr>
        <p:spPr>
          <a:xfrm>
            <a:off x="5865971" y="2100228"/>
            <a:ext cx="317230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it's like a… </a:t>
            </a:r>
            <a:r>
              <a:rPr lang="en-US" sz="2200" dirty="0" err="1"/>
              <a:t>locktopus</a:t>
            </a:r>
            <a:r>
              <a:rPr lang="en-US" sz="2200" dirty="0"/>
              <a:t>.</a:t>
            </a:r>
            <a:endParaRPr lang="en-US" sz="2200" b="1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C923E83-7165-BA4C-922F-302717C6B48C}"/>
              </a:ext>
            </a:extLst>
          </p:cNvPr>
          <p:cNvSpPr txBox="1"/>
          <p:nvPr/>
        </p:nvSpPr>
        <p:spPr>
          <a:xfrm>
            <a:off x="5845760" y="2642056"/>
            <a:ext cx="317230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when someone checks in, we </a:t>
            </a:r>
            <a:r>
              <a:rPr lang="en-US" sz="2200" b="1" dirty="0"/>
              <a:t>lock</a:t>
            </a:r>
            <a:r>
              <a:rPr lang="en-US" sz="2200" dirty="0"/>
              <a:t> (or </a:t>
            </a:r>
            <a:r>
              <a:rPr lang="en-US" sz="2200" b="1" dirty="0"/>
              <a:t>P</a:t>
            </a:r>
            <a:r>
              <a:rPr lang="en-US" sz="2200" dirty="0"/>
              <a:t> or </a:t>
            </a:r>
            <a:r>
              <a:rPr lang="en-US" sz="2200" b="1" dirty="0"/>
              <a:t>down</a:t>
            </a:r>
            <a:r>
              <a:rPr lang="en-US" sz="2200" dirty="0"/>
              <a:t> or </a:t>
            </a:r>
            <a:r>
              <a:rPr lang="en-US" sz="2200" b="1" dirty="0"/>
              <a:t>wait</a:t>
            </a:r>
            <a:r>
              <a:rPr lang="en-US" sz="2200" dirty="0"/>
              <a:t> or…).</a:t>
            </a:r>
            <a:r>
              <a:rPr lang="en-US" sz="2200" b="1" dirty="0"/>
              <a:t> </a:t>
            </a:r>
            <a:r>
              <a:rPr lang="en-US" sz="2200" dirty="0"/>
              <a:t>this </a:t>
            </a:r>
            <a:r>
              <a:rPr lang="en-US" sz="2200" b="1" dirty="0"/>
              <a:t>decrements</a:t>
            </a:r>
            <a:r>
              <a:rPr lang="en-US" sz="2200" dirty="0"/>
              <a:t> it.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A39AFC9-5628-7E44-B2B0-76F0AF71AF0A}"/>
              </a:ext>
            </a:extLst>
          </p:cNvPr>
          <p:cNvSpPr txBox="1"/>
          <p:nvPr/>
        </p:nvSpPr>
        <p:spPr>
          <a:xfrm>
            <a:off x="5901620" y="4182607"/>
            <a:ext cx="317230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after 4 locks, the next lock will block.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50936E2-0347-A24D-B494-70AEC8F5A723}"/>
              </a:ext>
            </a:extLst>
          </p:cNvPr>
          <p:cNvSpPr txBox="1"/>
          <p:nvPr/>
        </p:nvSpPr>
        <p:spPr>
          <a:xfrm>
            <a:off x="421309" y="4954015"/>
            <a:ext cx="85279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and when someone checks out, we </a:t>
            </a:r>
            <a:r>
              <a:rPr lang="en-US" sz="2200" b="1" dirty="0"/>
              <a:t>unlock</a:t>
            </a:r>
            <a:r>
              <a:rPr lang="en-US" sz="2200" dirty="0"/>
              <a:t> (V, up, post, </a:t>
            </a:r>
            <a:r>
              <a:rPr lang="en-US" sz="2200" b="1" dirty="0"/>
              <a:t>increment</a:t>
            </a:r>
            <a:r>
              <a:rPr lang="en-US" sz="2200" dirty="0"/>
              <a:t>).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2B2C8DC-E73E-2F47-996B-51DF90B47EF1}"/>
              </a:ext>
            </a:extLst>
          </p:cNvPr>
          <p:cNvGrpSpPr/>
          <p:nvPr/>
        </p:nvGrpSpPr>
        <p:grpSpPr>
          <a:xfrm>
            <a:off x="4038600" y="2857500"/>
            <a:ext cx="1219200" cy="1129641"/>
            <a:chOff x="2819400" y="2781298"/>
            <a:chExt cx="1905000" cy="1765064"/>
          </a:xfrm>
        </p:grpSpPr>
        <p:sp>
          <p:nvSpPr>
            <p:cNvPr id="12" name="Rounded Rectangle 11">
              <a:extLst>
                <a:ext uri="{FF2B5EF4-FFF2-40B4-BE49-F238E27FC236}">
                  <a16:creationId xmlns:a16="http://schemas.microsoft.com/office/drawing/2014/main" id="{DFD52C42-0FD2-6D4A-AA07-25AE3CF0BDDA}"/>
                </a:ext>
              </a:extLst>
            </p:cNvPr>
            <p:cNvSpPr/>
            <p:nvPr/>
          </p:nvSpPr>
          <p:spPr>
            <a:xfrm>
              <a:off x="2819400" y="2781298"/>
              <a:ext cx="1905000" cy="1765064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26C46BFB-8021-6F41-840C-654A49BE76A4}"/>
                </a:ext>
              </a:extLst>
            </p:cNvPr>
            <p:cNvGrpSpPr/>
            <p:nvPr/>
          </p:nvGrpSpPr>
          <p:grpSpPr>
            <a:xfrm>
              <a:off x="3467100" y="3179973"/>
              <a:ext cx="609600" cy="989076"/>
              <a:chOff x="3505200" y="3141111"/>
              <a:chExt cx="609600" cy="989076"/>
            </a:xfrm>
          </p:grpSpPr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7DC0384C-38FA-4E45-9028-5C2AFDFFB725}"/>
                  </a:ext>
                </a:extLst>
              </p:cNvPr>
              <p:cNvSpPr/>
              <p:nvPr/>
            </p:nvSpPr>
            <p:spPr>
              <a:xfrm>
                <a:off x="3505200" y="3141111"/>
                <a:ext cx="609600" cy="6096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Trapezoid 14">
                <a:extLst>
                  <a:ext uri="{FF2B5EF4-FFF2-40B4-BE49-F238E27FC236}">
                    <a16:creationId xmlns:a16="http://schemas.microsoft.com/office/drawing/2014/main" id="{BC582E24-AEDD-3149-BAA8-23CC930FD744}"/>
                  </a:ext>
                </a:extLst>
              </p:cNvPr>
              <p:cNvSpPr/>
              <p:nvPr/>
            </p:nvSpPr>
            <p:spPr>
              <a:xfrm>
                <a:off x="3581400" y="3522111"/>
                <a:ext cx="457200" cy="608076"/>
              </a:xfrm>
              <a:prstGeom prst="trapezoid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34353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1.11111E-6 L -0.00035 0.04667 " pathEditMode="relative" rAng="0" ptsTypes="AA">
                                      <p:cBhvr>
                                        <p:cTn id="34" dur="3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2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4.44444E-6 L -0.02118 0.00055 " pathEditMode="relative" rAng="0" ptsTypes="AA">
                                      <p:cBhvr>
                                        <p:cTn id="42" dur="3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59" y="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4.44444E-6 L 0.03524 0.00111 " pathEditMode="relative" rAng="0" ptsTypes="AA">
                                      <p:cBhvr>
                                        <p:cTn id="46" dur="3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53" y="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4.44444E-6 L -0.00035 -0.04945 " pathEditMode="relative" rAng="0" ptsTypes="AA">
                                      <p:cBhvr>
                                        <p:cTn id="50" dur="3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-2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 animBg="1"/>
      <p:bldP spid="11" grpId="1" animBg="1"/>
      <p:bldP spid="16" grpId="0" animBg="1"/>
      <p:bldP spid="16" grpId="1" animBg="1"/>
      <p:bldP spid="18" grpId="0" animBg="1"/>
      <p:bldP spid="18" grpId="1" animBg="1"/>
      <p:bldP spid="20" grpId="0" animBg="1"/>
      <p:bldP spid="20" grpId="1" animBg="1"/>
      <p:bldP spid="21" grpId="0"/>
      <p:bldP spid="22" grpId="0"/>
      <p:bldP spid="23" grpId="0"/>
      <p:bldP spid="2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3361F4-5EFA-6B4C-8C1A-AFDCCF00C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But… why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8D39DA-8431-A242-925B-7789E3940B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eh!</a:t>
            </a:r>
          </a:p>
          <a:p>
            <a:pPr lvl="1"/>
            <a:r>
              <a:rPr lang="en-US" dirty="0"/>
              <a:t>you could simulate this with a mutex, an </a:t>
            </a:r>
            <a:r>
              <a:rPr lang="en-US" dirty="0" err="1"/>
              <a:t>int</a:t>
            </a:r>
            <a:r>
              <a:rPr lang="en-US" dirty="0"/>
              <a:t>, and some </a:t>
            </a:r>
            <a:r>
              <a:rPr lang="en-US" dirty="0" err="1"/>
              <a:t>condvars</a:t>
            </a:r>
            <a:endParaRPr lang="en-US" dirty="0"/>
          </a:p>
          <a:p>
            <a:pPr lvl="1"/>
            <a:r>
              <a:rPr lang="en-US" dirty="0"/>
              <a:t>most of the synchronization primitives are isomorphic (that is, they can all be implemented in terms of each other)</a:t>
            </a:r>
          </a:p>
          <a:p>
            <a:r>
              <a:rPr lang="en-US" dirty="0"/>
              <a:t>but sometimes a semaphore is a better fit for the problem at hand</a:t>
            </a:r>
          </a:p>
          <a:p>
            <a:pPr lvl="1"/>
            <a:r>
              <a:rPr lang="en-US" dirty="0"/>
              <a:t>the threading library implementation may be able to implement this in </a:t>
            </a:r>
            <a:r>
              <a:rPr lang="en-US" b="1" dirty="0"/>
              <a:t>a more efficient way</a:t>
            </a:r>
            <a:r>
              <a:rPr lang="en-US" dirty="0"/>
              <a:t> than the version made with mutexes and </a:t>
            </a:r>
            <a:r>
              <a:rPr lang="en-US" dirty="0" err="1"/>
              <a:t>condvars</a:t>
            </a:r>
            <a:endParaRPr lang="en-US" dirty="0"/>
          </a:p>
          <a:p>
            <a:pPr lvl="1"/>
            <a:r>
              <a:rPr lang="en-US" dirty="0"/>
              <a:t>semaphores can save some boilerplate</a:t>
            </a:r>
          </a:p>
          <a:p>
            <a:pPr lvl="1"/>
            <a:r>
              <a:rPr lang="en-US" dirty="0"/>
              <a:t>and semaphores can avoid some potential deadlocks that would be easy to cause in the mutex implementation…</a:t>
            </a:r>
          </a:p>
          <a:p>
            <a:pPr lvl="2"/>
            <a:r>
              <a:rPr lang="en-US" dirty="0"/>
              <a:t>wait what? deadlocks?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6602B5-04B6-BB4C-B13B-B6E34D6DF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6AA286-C50D-5941-AD41-187E07627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29729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announcements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:M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453C7-1EC8-A745-9FCD-BD1E231C76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Deadlocks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92F81B-8546-0F4F-A764-261DBD4F5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5C0A77-D852-084D-B477-6F4B496E1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62649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1870E-D6D8-8D44-A635-D4E8D4C23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Dahntahn</a:t>
            </a:r>
            <a:r>
              <a:rPr lang="en-US" dirty="0"/>
              <a:t> Pittsburgh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C7587B-C441-8A49-8A2C-35331685C0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495302"/>
            <a:ext cx="8991600" cy="504432"/>
          </a:xfrm>
        </p:spPr>
        <p:txBody>
          <a:bodyPr/>
          <a:lstStyle/>
          <a:p>
            <a:r>
              <a:rPr lang="en-US" dirty="0"/>
              <a:t>consider an intersection of two two-way streets.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6AF38A-BA51-164B-B151-C1D07DF85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B7AF16-DF2D-8D44-BE17-80B03AF98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21</a:t>
            </a:fld>
            <a:endParaRPr lang="en-US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57BA9558-E44A-5F47-82EE-01B9E870CE41}"/>
              </a:ext>
            </a:extLst>
          </p:cNvPr>
          <p:cNvGrpSpPr/>
          <p:nvPr/>
        </p:nvGrpSpPr>
        <p:grpSpPr>
          <a:xfrm>
            <a:off x="5105400" y="1527253"/>
            <a:ext cx="3886200" cy="3886200"/>
            <a:chOff x="5105400" y="1527253"/>
            <a:chExt cx="3886200" cy="3886200"/>
          </a:xfrm>
        </p:grpSpPr>
        <p:sp>
          <p:nvSpPr>
            <p:cNvPr id="7" name="Cross 6">
              <a:extLst>
                <a:ext uri="{FF2B5EF4-FFF2-40B4-BE49-F238E27FC236}">
                  <a16:creationId xmlns:a16="http://schemas.microsoft.com/office/drawing/2014/main" id="{FE1E5B49-2FE5-DD48-964D-48170115B71C}"/>
                </a:ext>
              </a:extLst>
            </p:cNvPr>
            <p:cNvSpPr/>
            <p:nvPr/>
          </p:nvSpPr>
          <p:spPr>
            <a:xfrm>
              <a:off x="5105400" y="1527253"/>
              <a:ext cx="3886200" cy="3886200"/>
            </a:xfrm>
            <a:prstGeom prst="plus">
              <a:avLst>
                <a:gd name="adj" fmla="val 38978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7BDB737-248F-7D4B-82A0-68E932A29CAC}"/>
                </a:ext>
              </a:extLst>
            </p:cNvPr>
            <p:cNvCxnSpPr>
              <a:cxnSpLocks/>
              <a:stCxn id="7" idx="0"/>
            </p:cNvCxnSpPr>
            <p:nvPr/>
          </p:nvCxnSpPr>
          <p:spPr>
            <a:xfrm>
              <a:off x="7048500" y="1527253"/>
              <a:ext cx="0" cy="1482647"/>
            </a:xfrm>
            <a:prstGeom prst="line">
              <a:avLst/>
            </a:prstGeom>
            <a:ln w="38100">
              <a:solidFill>
                <a:srgbClr val="FFFF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67F732B-B182-1746-A1B0-DD01088D54E0}"/>
                </a:ext>
              </a:extLst>
            </p:cNvPr>
            <p:cNvCxnSpPr>
              <a:cxnSpLocks/>
              <a:stCxn id="7" idx="1"/>
            </p:cNvCxnSpPr>
            <p:nvPr/>
          </p:nvCxnSpPr>
          <p:spPr>
            <a:xfrm>
              <a:off x="5105400" y="3470353"/>
              <a:ext cx="1447800" cy="0"/>
            </a:xfrm>
            <a:prstGeom prst="line">
              <a:avLst/>
            </a:prstGeom>
            <a:ln w="38100">
              <a:solidFill>
                <a:srgbClr val="FFFF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C3403771-2DCD-F04F-B26C-0E38714F5B00}"/>
                </a:ext>
              </a:extLst>
            </p:cNvPr>
            <p:cNvCxnSpPr>
              <a:cxnSpLocks/>
            </p:cNvCxnSpPr>
            <p:nvPr/>
          </p:nvCxnSpPr>
          <p:spPr>
            <a:xfrm>
              <a:off x="7048500" y="3930806"/>
              <a:ext cx="0" cy="1482647"/>
            </a:xfrm>
            <a:prstGeom prst="line">
              <a:avLst/>
            </a:prstGeom>
            <a:ln w="38100">
              <a:solidFill>
                <a:srgbClr val="FFFF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9748339-CE30-AC46-886C-F2979A8C82A7}"/>
                </a:ext>
              </a:extLst>
            </p:cNvPr>
            <p:cNvCxnSpPr>
              <a:cxnSpLocks/>
            </p:cNvCxnSpPr>
            <p:nvPr/>
          </p:nvCxnSpPr>
          <p:spPr>
            <a:xfrm>
              <a:off x="7543800" y="3470353"/>
              <a:ext cx="1447800" cy="0"/>
            </a:xfrm>
            <a:prstGeom prst="line">
              <a:avLst/>
            </a:prstGeom>
            <a:ln w="38100">
              <a:solidFill>
                <a:srgbClr val="FFFF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A22B1F54-B627-FB4B-842D-515560E9A879}"/>
              </a:ext>
            </a:extLst>
          </p:cNvPr>
          <p:cNvSpPr/>
          <p:nvPr/>
        </p:nvSpPr>
        <p:spPr>
          <a:xfrm rot="5400000">
            <a:off x="6455101" y="3364099"/>
            <a:ext cx="383010" cy="64401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52FDE0C8-32F2-AA41-8FE7-46A0BF6410CB}"/>
              </a:ext>
            </a:extLst>
          </p:cNvPr>
          <p:cNvSpPr/>
          <p:nvPr/>
        </p:nvSpPr>
        <p:spPr>
          <a:xfrm rot="5400000">
            <a:off x="7219322" y="2931934"/>
            <a:ext cx="383010" cy="64401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63BECAC1-E675-5645-A2EA-C8C6BB9F778D}"/>
              </a:ext>
            </a:extLst>
          </p:cNvPr>
          <p:cNvSpPr/>
          <p:nvPr/>
        </p:nvSpPr>
        <p:spPr>
          <a:xfrm>
            <a:off x="7080203" y="3543909"/>
            <a:ext cx="383010" cy="64401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F587F9A2-60C9-D441-98D6-5C9B51654F93}"/>
              </a:ext>
            </a:extLst>
          </p:cNvPr>
          <p:cNvSpPr/>
          <p:nvPr/>
        </p:nvSpPr>
        <p:spPr>
          <a:xfrm>
            <a:off x="6624460" y="2826340"/>
            <a:ext cx="383010" cy="64401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717F1ECB-38CE-314B-BBA0-8AC28615E4B7}"/>
              </a:ext>
            </a:extLst>
          </p:cNvPr>
          <p:cNvSpPr/>
          <p:nvPr/>
        </p:nvSpPr>
        <p:spPr>
          <a:xfrm>
            <a:off x="6628949" y="2136864"/>
            <a:ext cx="383010" cy="64401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E30C016F-FF4B-964C-9C68-3577E44783C8}"/>
              </a:ext>
            </a:extLst>
          </p:cNvPr>
          <p:cNvSpPr/>
          <p:nvPr/>
        </p:nvSpPr>
        <p:spPr>
          <a:xfrm>
            <a:off x="6633438" y="1447388"/>
            <a:ext cx="383010" cy="64401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973BB4DB-11D7-2147-A957-FA7588CA24E7}"/>
              </a:ext>
            </a:extLst>
          </p:cNvPr>
          <p:cNvSpPr/>
          <p:nvPr/>
        </p:nvSpPr>
        <p:spPr>
          <a:xfrm rot="5400000">
            <a:off x="7919218" y="2937571"/>
            <a:ext cx="383010" cy="64401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6E5D4CEF-4682-5B4B-ADEB-9D14C9850B49}"/>
              </a:ext>
            </a:extLst>
          </p:cNvPr>
          <p:cNvSpPr/>
          <p:nvPr/>
        </p:nvSpPr>
        <p:spPr>
          <a:xfrm rot="5400000">
            <a:off x="8606576" y="2931934"/>
            <a:ext cx="383010" cy="64401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17CEF037-6253-4C4D-B47E-698405C27480}"/>
              </a:ext>
            </a:extLst>
          </p:cNvPr>
          <p:cNvSpPr/>
          <p:nvPr/>
        </p:nvSpPr>
        <p:spPr>
          <a:xfrm>
            <a:off x="7080203" y="4223722"/>
            <a:ext cx="383010" cy="64401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C874AA81-8ACC-6848-A72B-F7943D41397E}"/>
              </a:ext>
            </a:extLst>
          </p:cNvPr>
          <p:cNvSpPr/>
          <p:nvPr/>
        </p:nvSpPr>
        <p:spPr>
          <a:xfrm>
            <a:off x="7080203" y="4903535"/>
            <a:ext cx="383010" cy="64401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603A8BBC-E388-E641-9A05-96BA0607FEC0}"/>
              </a:ext>
            </a:extLst>
          </p:cNvPr>
          <p:cNvSpPr/>
          <p:nvPr/>
        </p:nvSpPr>
        <p:spPr>
          <a:xfrm rot="5400000">
            <a:off x="5755292" y="3364100"/>
            <a:ext cx="383010" cy="64401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425A7EA0-A2B5-2E46-8954-8ECCC69EF029}"/>
              </a:ext>
            </a:extLst>
          </p:cNvPr>
          <p:cNvSpPr/>
          <p:nvPr/>
        </p:nvSpPr>
        <p:spPr>
          <a:xfrm rot="5400000">
            <a:off x="5052299" y="3369507"/>
            <a:ext cx="383010" cy="64401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8991CB5-B71F-C748-97EB-4904B9A65CC5}"/>
              </a:ext>
            </a:extLst>
          </p:cNvPr>
          <p:cNvSpPr txBox="1"/>
          <p:nvPr/>
        </p:nvSpPr>
        <p:spPr>
          <a:xfrm>
            <a:off x="767735" y="1125183"/>
            <a:ext cx="446756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it's 5:30 PM and four cars enter the intersection at the same time.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9BCE414-FA6C-FE49-B9A2-4DBBD17BAB86}"/>
              </a:ext>
            </a:extLst>
          </p:cNvPr>
          <p:cNvSpPr txBox="1"/>
          <p:nvPr/>
        </p:nvSpPr>
        <p:spPr>
          <a:xfrm>
            <a:off x="1350848" y="2011436"/>
            <a:ext cx="44675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cars get stuck behind them.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0FB5F12-CCB7-974E-A7B0-D1968425B499}"/>
              </a:ext>
            </a:extLst>
          </p:cNvPr>
          <p:cNvSpPr txBox="1"/>
          <p:nvPr/>
        </p:nvSpPr>
        <p:spPr>
          <a:xfrm>
            <a:off x="431528" y="2530856"/>
            <a:ext cx="340102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cops come and write tickets for all four cars.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4B56906-1158-4A44-B4BA-9AE52CEFF44A}"/>
              </a:ext>
            </a:extLst>
          </p:cNvPr>
          <p:cNvSpPr txBox="1"/>
          <p:nvPr/>
        </p:nvSpPr>
        <p:spPr>
          <a:xfrm>
            <a:off x="711937" y="3543909"/>
            <a:ext cx="415088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in traffic, we call this </a:t>
            </a:r>
            <a:r>
              <a:rPr lang="en-US" sz="2200" b="1" dirty="0"/>
              <a:t>gridlock.</a:t>
            </a:r>
            <a:endParaRPr lang="en-US" sz="22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928BDE4-9435-7B41-B536-1FADE6AFFB52}"/>
              </a:ext>
            </a:extLst>
          </p:cNvPr>
          <p:cNvSpPr txBox="1"/>
          <p:nvPr/>
        </p:nvSpPr>
        <p:spPr>
          <a:xfrm>
            <a:off x="1737826" y="4334089"/>
            <a:ext cx="32748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in multiprocessing, we call this a </a:t>
            </a:r>
            <a:r>
              <a:rPr lang="en-US" sz="2200" b="1" dirty="0"/>
              <a:t>deadlock.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68944331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1" grpId="0" animBg="1"/>
      <p:bldP spid="32" grpId="0"/>
      <p:bldP spid="33" grpId="0"/>
      <p:bldP spid="34" grpId="0"/>
      <p:bldP spid="35" grpId="0"/>
      <p:bldP spid="3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ular Callout 21">
            <a:extLst>
              <a:ext uri="{FF2B5EF4-FFF2-40B4-BE49-F238E27FC236}">
                <a16:creationId xmlns:a16="http://schemas.microsoft.com/office/drawing/2014/main" id="{917D827E-8EAB-F24C-A252-1BF5C5D5289A}"/>
              </a:ext>
            </a:extLst>
          </p:cNvPr>
          <p:cNvSpPr/>
          <p:nvPr/>
        </p:nvSpPr>
        <p:spPr>
          <a:xfrm>
            <a:off x="6575526" y="3149600"/>
            <a:ext cx="2123974" cy="469900"/>
          </a:xfrm>
          <a:prstGeom prst="wedgeRectCallout">
            <a:avLst>
              <a:gd name="adj1" fmla="val -76900"/>
              <a:gd name="adj2" fmla="val -19063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no, YOU go first!</a:t>
            </a:r>
          </a:p>
        </p:txBody>
      </p:sp>
      <p:sp>
        <p:nvSpPr>
          <p:cNvPr id="21" name="Rectangular Callout 20">
            <a:extLst>
              <a:ext uri="{FF2B5EF4-FFF2-40B4-BE49-F238E27FC236}">
                <a16:creationId xmlns:a16="http://schemas.microsoft.com/office/drawing/2014/main" id="{B17704FF-0774-7141-9DC5-A6EF8BA26DBE}"/>
              </a:ext>
            </a:extLst>
          </p:cNvPr>
          <p:cNvSpPr/>
          <p:nvPr/>
        </p:nvSpPr>
        <p:spPr>
          <a:xfrm>
            <a:off x="609600" y="3138329"/>
            <a:ext cx="2123974" cy="469900"/>
          </a:xfrm>
          <a:prstGeom prst="wedgeRectCallout">
            <a:avLst>
              <a:gd name="adj1" fmla="val 72023"/>
              <a:gd name="adj2" fmla="val -17474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no, YOU go first!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35710DC-70C9-594C-B117-3DE30D76B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Mutual exclusion sometimes means mutual waiting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4C7CF8-0671-6540-878F-D112E0BCCB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495302"/>
            <a:ext cx="8991600" cy="495300"/>
          </a:xfrm>
        </p:spPr>
        <p:txBody>
          <a:bodyPr/>
          <a:lstStyle/>
          <a:p>
            <a:r>
              <a:rPr lang="en-US" dirty="0"/>
              <a:t>the essence of a deadlock is this: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36DFF3-C0CB-294D-B186-6D299B7BF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7B1DC0-A8F4-FE40-876C-1E335B131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2A73DC58-565C-3B46-A5F8-E146F4BFFAE6}"/>
              </a:ext>
            </a:extLst>
          </p:cNvPr>
          <p:cNvSpPr/>
          <p:nvPr/>
        </p:nvSpPr>
        <p:spPr>
          <a:xfrm>
            <a:off x="609600" y="1432772"/>
            <a:ext cx="2123974" cy="469900"/>
          </a:xfrm>
          <a:prstGeom prst="wedgeRectCallout">
            <a:avLst>
              <a:gd name="adj1" fmla="val 71584"/>
              <a:gd name="adj2" fmla="val 3374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no, YOU go first!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04A4898-D84C-0148-BB08-CD30596C47CE}"/>
              </a:ext>
            </a:extLst>
          </p:cNvPr>
          <p:cNvGrpSpPr/>
          <p:nvPr/>
        </p:nvGrpSpPr>
        <p:grpSpPr>
          <a:xfrm>
            <a:off x="3124200" y="1678993"/>
            <a:ext cx="3048000" cy="926570"/>
            <a:chOff x="3124200" y="2048253"/>
            <a:chExt cx="3048000" cy="92657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01D6F19-8DE5-AC41-90C0-3302F2128A68}"/>
                </a:ext>
              </a:extLst>
            </p:cNvPr>
            <p:cNvSpPr/>
            <p:nvPr/>
          </p:nvSpPr>
          <p:spPr>
            <a:xfrm>
              <a:off x="3124200" y="2054603"/>
              <a:ext cx="914400" cy="91387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tx1"/>
                  </a:solidFill>
                </a:rPr>
                <a:t>T1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A397E627-06DF-B24B-809C-2D31E5FB6711}"/>
                </a:ext>
              </a:extLst>
            </p:cNvPr>
            <p:cNvSpPr/>
            <p:nvPr/>
          </p:nvSpPr>
          <p:spPr>
            <a:xfrm>
              <a:off x="5257800" y="2054603"/>
              <a:ext cx="914400" cy="91387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tx1"/>
                  </a:solidFill>
                </a:rPr>
                <a:t>T2</a:t>
              </a:r>
            </a:p>
          </p:txBody>
        </p:sp>
        <p:cxnSp>
          <p:nvCxnSpPr>
            <p:cNvPr id="10" name="Curved Connector 9">
              <a:extLst>
                <a:ext uri="{FF2B5EF4-FFF2-40B4-BE49-F238E27FC236}">
                  <a16:creationId xmlns:a16="http://schemas.microsoft.com/office/drawing/2014/main" id="{A28940D4-2371-8042-AD50-5D33FF7DE481}"/>
                </a:ext>
              </a:extLst>
            </p:cNvPr>
            <p:cNvCxnSpPr>
              <a:stCxn id="6" idx="0"/>
              <a:endCxn id="8" idx="0"/>
            </p:cNvCxnSpPr>
            <p:nvPr/>
          </p:nvCxnSpPr>
          <p:spPr>
            <a:xfrm rot="5400000" flipH="1" flipV="1">
              <a:off x="4648200" y="987803"/>
              <a:ext cx="12700" cy="2133600"/>
            </a:xfrm>
            <a:prstGeom prst="curvedConnector3">
              <a:avLst>
                <a:gd name="adj1" fmla="val 4665307"/>
              </a:avLst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urved Connector 11">
              <a:extLst>
                <a:ext uri="{FF2B5EF4-FFF2-40B4-BE49-F238E27FC236}">
                  <a16:creationId xmlns:a16="http://schemas.microsoft.com/office/drawing/2014/main" id="{E578B3A6-A34B-034F-B097-90EA2CAADADE}"/>
                </a:ext>
              </a:extLst>
            </p:cNvPr>
            <p:cNvCxnSpPr>
              <a:cxnSpLocks/>
              <a:stCxn id="8" idx="2"/>
              <a:endCxn id="6" idx="2"/>
            </p:cNvCxnSpPr>
            <p:nvPr/>
          </p:nvCxnSpPr>
          <p:spPr>
            <a:xfrm rot="5400000">
              <a:off x="4648200" y="1901673"/>
              <a:ext cx="12700" cy="2133600"/>
            </a:xfrm>
            <a:prstGeom prst="curvedConnector3">
              <a:avLst>
                <a:gd name="adj1" fmla="val 4560236"/>
              </a:avLst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Rectangular Callout 15">
            <a:extLst>
              <a:ext uri="{FF2B5EF4-FFF2-40B4-BE49-F238E27FC236}">
                <a16:creationId xmlns:a16="http://schemas.microsoft.com/office/drawing/2014/main" id="{298F9D27-3C35-E94E-8851-2C64B6EA41A9}"/>
              </a:ext>
            </a:extLst>
          </p:cNvPr>
          <p:cNvSpPr/>
          <p:nvPr/>
        </p:nvSpPr>
        <p:spPr>
          <a:xfrm>
            <a:off x="6575526" y="1444043"/>
            <a:ext cx="2123974" cy="469900"/>
          </a:xfrm>
          <a:prstGeom prst="wedgeRectCallout">
            <a:avLst>
              <a:gd name="adj1" fmla="val -78657"/>
              <a:gd name="adj2" fmla="val 35732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no, YOU go first!</a:t>
            </a:r>
          </a:p>
        </p:txBody>
      </p:sp>
      <p:sp>
        <p:nvSpPr>
          <p:cNvPr id="19" name="Rectangular Callout 18">
            <a:extLst>
              <a:ext uri="{FF2B5EF4-FFF2-40B4-BE49-F238E27FC236}">
                <a16:creationId xmlns:a16="http://schemas.microsoft.com/office/drawing/2014/main" id="{388C20CD-97D8-BE40-836A-F6CC7B4F6570}"/>
              </a:ext>
            </a:extLst>
          </p:cNvPr>
          <p:cNvSpPr/>
          <p:nvPr/>
        </p:nvSpPr>
        <p:spPr>
          <a:xfrm>
            <a:off x="609600" y="2569810"/>
            <a:ext cx="2123974" cy="469900"/>
          </a:xfrm>
          <a:prstGeom prst="wedgeRectCallout">
            <a:avLst>
              <a:gd name="adj1" fmla="val 69827"/>
              <a:gd name="adj2" fmla="val -127092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no, YOU go first!</a:t>
            </a:r>
          </a:p>
        </p:txBody>
      </p:sp>
      <p:sp>
        <p:nvSpPr>
          <p:cNvPr id="20" name="Rectangular Callout 19">
            <a:extLst>
              <a:ext uri="{FF2B5EF4-FFF2-40B4-BE49-F238E27FC236}">
                <a16:creationId xmlns:a16="http://schemas.microsoft.com/office/drawing/2014/main" id="{9BF51862-1E02-5C44-ADFB-24444B627047}"/>
              </a:ext>
            </a:extLst>
          </p:cNvPr>
          <p:cNvSpPr/>
          <p:nvPr/>
        </p:nvSpPr>
        <p:spPr>
          <a:xfrm>
            <a:off x="6575526" y="2581081"/>
            <a:ext cx="2123974" cy="469900"/>
          </a:xfrm>
          <a:prstGeom prst="wedgeRectCallout">
            <a:avLst>
              <a:gd name="adj1" fmla="val -73825"/>
              <a:gd name="adj2" fmla="val -125106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no, YOU go first!</a:t>
            </a:r>
          </a:p>
        </p:txBody>
      </p:sp>
      <p:sp>
        <p:nvSpPr>
          <p:cNvPr id="17" name="Rectangular Callout 16">
            <a:extLst>
              <a:ext uri="{FF2B5EF4-FFF2-40B4-BE49-F238E27FC236}">
                <a16:creationId xmlns:a16="http://schemas.microsoft.com/office/drawing/2014/main" id="{FAE88E25-DA88-CD45-97A8-83DBA7BC9E4D}"/>
              </a:ext>
            </a:extLst>
          </p:cNvPr>
          <p:cNvSpPr/>
          <p:nvPr/>
        </p:nvSpPr>
        <p:spPr>
          <a:xfrm>
            <a:off x="609600" y="2001291"/>
            <a:ext cx="2123974" cy="469900"/>
          </a:xfrm>
          <a:prstGeom prst="wedgeRectCallout">
            <a:avLst>
              <a:gd name="adj1" fmla="val 70705"/>
              <a:gd name="adj2" fmla="val -51636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no, YOU go first!</a:t>
            </a:r>
          </a:p>
        </p:txBody>
      </p:sp>
      <p:sp>
        <p:nvSpPr>
          <p:cNvPr id="18" name="Rectangular Callout 17">
            <a:extLst>
              <a:ext uri="{FF2B5EF4-FFF2-40B4-BE49-F238E27FC236}">
                <a16:creationId xmlns:a16="http://schemas.microsoft.com/office/drawing/2014/main" id="{003EC74B-BAE0-0B4B-BBB1-7BF3604DE202}"/>
              </a:ext>
            </a:extLst>
          </p:cNvPr>
          <p:cNvSpPr/>
          <p:nvPr/>
        </p:nvSpPr>
        <p:spPr>
          <a:xfrm>
            <a:off x="6575526" y="2012562"/>
            <a:ext cx="2123974" cy="469900"/>
          </a:xfrm>
          <a:prstGeom prst="wedgeRectCallout">
            <a:avLst>
              <a:gd name="adj1" fmla="val -78218"/>
              <a:gd name="adj2" fmla="val -47666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no, YOU go first!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27CD289-E8F3-9146-A051-2D590FE2F704}"/>
              </a:ext>
            </a:extLst>
          </p:cNvPr>
          <p:cNvSpPr txBox="1"/>
          <p:nvPr/>
        </p:nvSpPr>
        <p:spPr>
          <a:xfrm>
            <a:off x="1522963" y="3832924"/>
            <a:ext cx="626317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two threads, each waiting for the other, forever.</a:t>
            </a:r>
          </a:p>
        </p:txBody>
      </p:sp>
    </p:spTree>
    <p:extLst>
      <p:ext uri="{BB962C8B-B14F-4D97-AF65-F5344CB8AC3E}">
        <p14:creationId xmlns:p14="http://schemas.microsoft.com/office/powerpoint/2010/main" val="40334101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1" grpId="0" animBg="1"/>
      <p:bldP spid="7" grpId="0" animBg="1"/>
      <p:bldP spid="16" grpId="0" animBg="1"/>
      <p:bldP spid="19" grpId="0" animBg="1"/>
      <p:bldP spid="20" grpId="0" animBg="1"/>
      <p:bldP spid="17" grpId="0" animBg="1"/>
      <p:bldP spid="18" grpId="0" animBg="1"/>
      <p:bldP spid="2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43DFE-0455-2241-B94B-A3BC25F78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Deadlocks suck!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C2D16A-CD08-434A-BCAD-B5A96CE16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program can have a deadlock hidden in its logic for years.</a:t>
            </a:r>
          </a:p>
          <a:p>
            <a:r>
              <a:rPr lang="en-US" dirty="0"/>
              <a:t>then, by some astronomical chance, it rears its head.</a:t>
            </a:r>
          </a:p>
          <a:p>
            <a:pPr lvl="1"/>
            <a:r>
              <a:rPr lang="en-US" dirty="0"/>
              <a:t>because it's so infrequent, it's VERY hard to debug.</a:t>
            </a:r>
          </a:p>
          <a:p>
            <a:r>
              <a:rPr lang="en-US" dirty="0"/>
              <a:t>detecting deadlocks in the general case is unsolvable.</a:t>
            </a:r>
          </a:p>
          <a:p>
            <a:pPr lvl="1"/>
            <a:r>
              <a:rPr lang="en-US" dirty="0"/>
              <a:t>halting problem and all that…</a:t>
            </a:r>
          </a:p>
          <a:p>
            <a:r>
              <a:rPr lang="en-US" dirty="0"/>
              <a:t>but we'll talk about it more next time.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29194E-65A2-1B4F-AB23-3A0CE5980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188FBA-3125-3040-892B-5DB973871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976287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Condition Variables</a:t>
            </a:r>
            <a:br>
              <a:rPr lang="en-US" dirty="0"/>
            </a:br>
            <a:r>
              <a:rPr lang="en-US" sz="2400" dirty="0"/>
              <a:t>(condvars)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89799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C5A66-AA9E-B241-B0E3-A86DEF3AD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"Are we there yet? Are we there yet?"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947CB8-837F-6E4D-BE10-71F5B5561D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495301"/>
            <a:ext cx="8991600" cy="942835"/>
          </a:xfrm>
        </p:spPr>
        <p:txBody>
          <a:bodyPr/>
          <a:lstStyle/>
          <a:p>
            <a:r>
              <a:rPr lang="en-US" dirty="0"/>
              <a:t>we have two threads. one is waiting for the other to do something.</a:t>
            </a:r>
          </a:p>
          <a:p>
            <a:r>
              <a:rPr lang="en-US" dirty="0"/>
              <a:t>the second thread </a:t>
            </a:r>
            <a:r>
              <a:rPr lang="en-US" b="1" dirty="0"/>
              <a:t>cannot continue </a:t>
            </a:r>
            <a:r>
              <a:rPr lang="en-US" dirty="0"/>
              <a:t>until the first thread does it.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56846D-FFBF-0F4D-98DE-7CF7F2D06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91A5B8-1E7E-1140-A7E8-43376036A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58200" y="5296960"/>
            <a:ext cx="685800" cy="304271"/>
          </a:xfrm>
        </p:spPr>
        <p:txBody>
          <a:bodyPr/>
          <a:lstStyle/>
          <a:p>
            <a:fld id="{3552B95B-556F-44BD-91A5-D80C1B9E2BB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AEE5BFC-4BB3-3F4A-B237-7E1153B5AD9C}"/>
              </a:ext>
            </a:extLst>
          </p:cNvPr>
          <p:cNvSpPr/>
          <p:nvPr/>
        </p:nvSpPr>
        <p:spPr>
          <a:xfrm>
            <a:off x="838200" y="2591212"/>
            <a:ext cx="8113536" cy="460346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b"/>
          <a:lstStyle/>
          <a:p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F167EF3-9235-4645-9F4F-41A9F8353B8E}"/>
              </a:ext>
            </a:extLst>
          </p:cNvPr>
          <p:cNvSpPr/>
          <p:nvPr/>
        </p:nvSpPr>
        <p:spPr>
          <a:xfrm>
            <a:off x="340280" y="1997300"/>
            <a:ext cx="8611456" cy="46034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400" b="1" dirty="0">
                <a:solidFill>
                  <a:schemeClr val="tx1"/>
                </a:solidFill>
              </a:rPr>
              <a:t>T1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F118FA2-1D66-5B47-9040-628439B6EA05}"/>
              </a:ext>
            </a:extLst>
          </p:cNvPr>
          <p:cNvSpPr/>
          <p:nvPr/>
        </p:nvSpPr>
        <p:spPr>
          <a:xfrm>
            <a:off x="340280" y="2590151"/>
            <a:ext cx="990600" cy="46140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400" b="1" dirty="0">
                <a:solidFill>
                  <a:schemeClr val="tx1"/>
                </a:solidFill>
              </a:rPr>
              <a:t>T2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F6EB9A2-24C7-0240-B3EF-30653218B921}"/>
              </a:ext>
            </a:extLst>
          </p:cNvPr>
          <p:cNvGrpSpPr/>
          <p:nvPr/>
        </p:nvGrpSpPr>
        <p:grpSpPr>
          <a:xfrm>
            <a:off x="5369480" y="1274489"/>
            <a:ext cx="1612832" cy="1183157"/>
            <a:chOff x="5334000" y="991689"/>
            <a:chExt cx="1612832" cy="1183157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79D1D97-983E-CC4D-B52F-558B716679CC}"/>
                </a:ext>
              </a:extLst>
            </p:cNvPr>
            <p:cNvSpPr/>
            <p:nvPr/>
          </p:nvSpPr>
          <p:spPr>
            <a:xfrm>
              <a:off x="5334000" y="1714500"/>
              <a:ext cx="228600" cy="460346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endParaRPr 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21" name="Rectangular Callout 20">
              <a:extLst>
                <a:ext uri="{FF2B5EF4-FFF2-40B4-BE49-F238E27FC236}">
                  <a16:creationId xmlns:a16="http://schemas.microsoft.com/office/drawing/2014/main" id="{348D9609-43F9-6A42-A6D7-8FBC9A083DD2}"/>
                </a:ext>
              </a:extLst>
            </p:cNvPr>
            <p:cNvSpPr/>
            <p:nvPr/>
          </p:nvSpPr>
          <p:spPr>
            <a:xfrm>
              <a:off x="5334000" y="991689"/>
              <a:ext cx="1612832" cy="636341"/>
            </a:xfrm>
            <a:prstGeom prst="wedgeRectCallout">
              <a:avLst>
                <a:gd name="adj1" fmla="val -44831"/>
                <a:gd name="adj2" fmla="val 95331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>
                  <a:solidFill>
                    <a:schemeClr val="tx1"/>
                  </a:solidFill>
                </a:rPr>
                <a:t>ok NOW I'm done.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B3C6410-3DC7-5B47-A6A1-2841F6D2BE68}"/>
              </a:ext>
            </a:extLst>
          </p:cNvPr>
          <p:cNvGrpSpPr/>
          <p:nvPr/>
        </p:nvGrpSpPr>
        <p:grpSpPr>
          <a:xfrm>
            <a:off x="735664" y="2590151"/>
            <a:ext cx="1190431" cy="1581389"/>
            <a:chOff x="700184" y="2307351"/>
            <a:chExt cx="1190431" cy="1581389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254D3231-4A7D-F74A-8312-54AFCF8A2C68}"/>
                </a:ext>
              </a:extLst>
            </p:cNvPr>
            <p:cNvSpPr/>
            <p:nvPr/>
          </p:nvSpPr>
          <p:spPr>
            <a:xfrm>
              <a:off x="1295400" y="2307351"/>
              <a:ext cx="228600" cy="46034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endParaRPr lang="en-US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22" name="Rectangular Callout 21">
              <a:extLst>
                <a:ext uri="{FF2B5EF4-FFF2-40B4-BE49-F238E27FC236}">
                  <a16:creationId xmlns:a16="http://schemas.microsoft.com/office/drawing/2014/main" id="{97204593-3681-B146-BAE2-4A4E738F2C7C}"/>
                </a:ext>
              </a:extLst>
            </p:cNvPr>
            <p:cNvSpPr/>
            <p:nvPr/>
          </p:nvSpPr>
          <p:spPr>
            <a:xfrm>
              <a:off x="700184" y="3252399"/>
              <a:ext cx="1190431" cy="636341"/>
            </a:xfrm>
            <a:prstGeom prst="wedgeRectCallout">
              <a:avLst>
                <a:gd name="adj1" fmla="val 7310"/>
                <a:gd name="adj2" fmla="val -14514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>
                  <a:solidFill>
                    <a:schemeClr val="tx1"/>
                  </a:solidFill>
                </a:rPr>
                <a:t>are you done yet?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8128D12-DB18-AD45-918A-69B6FA24F98E}"/>
              </a:ext>
            </a:extLst>
          </p:cNvPr>
          <p:cNvGrpSpPr/>
          <p:nvPr/>
        </p:nvGrpSpPr>
        <p:grpSpPr>
          <a:xfrm>
            <a:off x="2019503" y="2590151"/>
            <a:ext cx="1190431" cy="1581389"/>
            <a:chOff x="700184" y="2307351"/>
            <a:chExt cx="1190431" cy="1581389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84ACBCED-CBC2-9B4D-B1B7-4E32BD5C2BD9}"/>
                </a:ext>
              </a:extLst>
            </p:cNvPr>
            <p:cNvSpPr/>
            <p:nvPr/>
          </p:nvSpPr>
          <p:spPr>
            <a:xfrm>
              <a:off x="1295400" y="2307351"/>
              <a:ext cx="228600" cy="46034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endParaRPr lang="en-US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28" name="Rectangular Callout 27">
              <a:extLst>
                <a:ext uri="{FF2B5EF4-FFF2-40B4-BE49-F238E27FC236}">
                  <a16:creationId xmlns:a16="http://schemas.microsoft.com/office/drawing/2014/main" id="{423DDC4C-0EA6-1E42-AC14-AAD539F8E243}"/>
                </a:ext>
              </a:extLst>
            </p:cNvPr>
            <p:cNvSpPr/>
            <p:nvPr/>
          </p:nvSpPr>
          <p:spPr>
            <a:xfrm>
              <a:off x="700184" y="3252399"/>
              <a:ext cx="1190431" cy="636341"/>
            </a:xfrm>
            <a:prstGeom prst="wedgeRectCallout">
              <a:avLst>
                <a:gd name="adj1" fmla="val 7310"/>
                <a:gd name="adj2" fmla="val -14514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>
                  <a:solidFill>
                    <a:schemeClr val="tx1"/>
                  </a:solidFill>
                </a:rPr>
                <a:t>are you done yet?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D317C208-6350-DE4A-BA83-775985D99DEC}"/>
              </a:ext>
            </a:extLst>
          </p:cNvPr>
          <p:cNvGrpSpPr/>
          <p:nvPr/>
        </p:nvGrpSpPr>
        <p:grpSpPr>
          <a:xfrm>
            <a:off x="3303342" y="2590151"/>
            <a:ext cx="1190431" cy="1581389"/>
            <a:chOff x="700184" y="2307351"/>
            <a:chExt cx="1190431" cy="1581389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154044FA-4D9C-AB4E-A328-5BF4AFCFDEDB}"/>
                </a:ext>
              </a:extLst>
            </p:cNvPr>
            <p:cNvSpPr/>
            <p:nvPr/>
          </p:nvSpPr>
          <p:spPr>
            <a:xfrm>
              <a:off x="1295400" y="2307351"/>
              <a:ext cx="228600" cy="46034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endParaRPr lang="en-US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31" name="Rectangular Callout 30">
              <a:extLst>
                <a:ext uri="{FF2B5EF4-FFF2-40B4-BE49-F238E27FC236}">
                  <a16:creationId xmlns:a16="http://schemas.microsoft.com/office/drawing/2014/main" id="{C499AF4D-44F7-3E44-B9FB-3F341820811A}"/>
                </a:ext>
              </a:extLst>
            </p:cNvPr>
            <p:cNvSpPr/>
            <p:nvPr/>
          </p:nvSpPr>
          <p:spPr>
            <a:xfrm>
              <a:off x="700184" y="3252399"/>
              <a:ext cx="1190431" cy="636341"/>
            </a:xfrm>
            <a:prstGeom prst="wedgeRectCallout">
              <a:avLst>
                <a:gd name="adj1" fmla="val 7310"/>
                <a:gd name="adj2" fmla="val -14514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>
                  <a:solidFill>
                    <a:schemeClr val="tx1"/>
                  </a:solidFill>
                </a:rPr>
                <a:t>are you done yet?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D3B1B58E-F6C1-7645-81E5-0EC998DC0459}"/>
              </a:ext>
            </a:extLst>
          </p:cNvPr>
          <p:cNvGrpSpPr/>
          <p:nvPr/>
        </p:nvGrpSpPr>
        <p:grpSpPr>
          <a:xfrm>
            <a:off x="4587181" y="2590151"/>
            <a:ext cx="1190431" cy="1581389"/>
            <a:chOff x="700184" y="2307351"/>
            <a:chExt cx="1190431" cy="1581389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9B3A3843-4FAC-AE48-BB10-33D0B525BA2B}"/>
                </a:ext>
              </a:extLst>
            </p:cNvPr>
            <p:cNvSpPr/>
            <p:nvPr/>
          </p:nvSpPr>
          <p:spPr>
            <a:xfrm>
              <a:off x="1295400" y="2307351"/>
              <a:ext cx="228600" cy="46034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endParaRPr lang="en-US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34" name="Rectangular Callout 33">
              <a:extLst>
                <a:ext uri="{FF2B5EF4-FFF2-40B4-BE49-F238E27FC236}">
                  <a16:creationId xmlns:a16="http://schemas.microsoft.com/office/drawing/2014/main" id="{5D0998DE-AAEA-3440-9481-FA663D0BDDE1}"/>
                </a:ext>
              </a:extLst>
            </p:cNvPr>
            <p:cNvSpPr/>
            <p:nvPr/>
          </p:nvSpPr>
          <p:spPr>
            <a:xfrm>
              <a:off x="700184" y="3252399"/>
              <a:ext cx="1190431" cy="636341"/>
            </a:xfrm>
            <a:prstGeom prst="wedgeRectCallout">
              <a:avLst>
                <a:gd name="adj1" fmla="val 7310"/>
                <a:gd name="adj2" fmla="val -14514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>
                  <a:solidFill>
                    <a:schemeClr val="tx1"/>
                  </a:solidFill>
                </a:rPr>
                <a:t>are you done yet?</a:t>
              </a:r>
            </a:p>
          </p:txBody>
        </p: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11BB9F7C-C483-F243-8378-2AC4653FF9E3}"/>
              </a:ext>
            </a:extLst>
          </p:cNvPr>
          <p:cNvSpPr txBox="1"/>
          <p:nvPr/>
        </p:nvSpPr>
        <p:spPr>
          <a:xfrm>
            <a:off x="340281" y="4331613"/>
            <a:ext cx="8493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this is called </a:t>
            </a:r>
            <a:r>
              <a:rPr lang="en-US" sz="2200" b="1" dirty="0"/>
              <a:t>spin-waiting </a:t>
            </a:r>
            <a:r>
              <a:rPr lang="en-US" sz="2200" dirty="0"/>
              <a:t>or </a:t>
            </a:r>
            <a:r>
              <a:rPr lang="en-US" sz="2200" b="1" dirty="0"/>
              <a:t>busy-waiting </a:t>
            </a:r>
            <a:r>
              <a:rPr lang="en-US" sz="2200" dirty="0"/>
              <a:t>(see </a:t>
            </a:r>
            <a:r>
              <a:rPr lang="en-US" sz="2200" b="1" dirty="0">
                <a:latin typeface="Consolas" panose="020B0609020204030204" pitchFamily="49" charset="0"/>
                <a:cs typeface="Consolas" panose="020B0609020204030204" pitchFamily="49" charset="0"/>
              </a:rPr>
              <a:t>22_spinwait.c</a:t>
            </a:r>
            <a:r>
              <a:rPr lang="en-US" sz="2200" dirty="0"/>
              <a:t>)</a:t>
            </a:r>
            <a:r>
              <a:rPr lang="en-US" sz="2200" b="1" dirty="0"/>
              <a:t> </a:t>
            </a:r>
            <a:endParaRPr lang="en-US" sz="2200" dirty="0"/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F4D5842B-E6B9-D448-B2A9-CC598313C792}"/>
              </a:ext>
            </a:extLst>
          </p:cNvPr>
          <p:cNvGrpSpPr/>
          <p:nvPr/>
        </p:nvGrpSpPr>
        <p:grpSpPr>
          <a:xfrm>
            <a:off x="5715000" y="2590151"/>
            <a:ext cx="3236736" cy="1581389"/>
            <a:chOff x="5715000" y="2877762"/>
            <a:chExt cx="3236736" cy="1581389"/>
          </a:xfrm>
        </p:grpSpPr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BE0BB584-F49D-B741-A65E-73656643E9D8}"/>
                </a:ext>
              </a:extLst>
            </p:cNvPr>
            <p:cNvSpPr/>
            <p:nvPr/>
          </p:nvSpPr>
          <p:spPr>
            <a:xfrm>
              <a:off x="5715000" y="2877762"/>
              <a:ext cx="3236736" cy="460346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endParaRPr 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43" name="Rectangular Callout 42">
              <a:extLst>
                <a:ext uri="{FF2B5EF4-FFF2-40B4-BE49-F238E27FC236}">
                  <a16:creationId xmlns:a16="http://schemas.microsoft.com/office/drawing/2014/main" id="{C5555A4A-56E1-1A4B-8900-D1D3A7E2DA91}"/>
                </a:ext>
              </a:extLst>
            </p:cNvPr>
            <p:cNvSpPr/>
            <p:nvPr/>
          </p:nvSpPr>
          <p:spPr>
            <a:xfrm>
              <a:off x="6477000" y="3822810"/>
              <a:ext cx="1190431" cy="636341"/>
            </a:xfrm>
            <a:prstGeom prst="wedgeRectCallout">
              <a:avLst>
                <a:gd name="adj1" fmla="val -95107"/>
                <a:gd name="adj2" fmla="val -162136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>
                  <a:solidFill>
                    <a:schemeClr val="tx1"/>
                  </a:solidFill>
                </a:rPr>
                <a:t>yay!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599579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1" grpId="0" animBg="1"/>
      <p:bldP spid="3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09A48-6971-8F49-B12E-84C64EC54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 this is annoying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523FEF-5B74-BA47-9D6C-ECE1ADC266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example, the waiting thread sleeps between checks.</a:t>
            </a:r>
          </a:p>
          <a:p>
            <a:pPr lvl="1"/>
            <a:r>
              <a:rPr lang="en-US" dirty="0"/>
              <a:t>but if you remove those, it'll use all the CPU.</a:t>
            </a:r>
          </a:p>
          <a:p>
            <a:pPr lvl="1"/>
            <a:r>
              <a:rPr lang="en-US" dirty="0"/>
              <a:t>just sitting in a loop.</a:t>
            </a:r>
          </a:p>
          <a:p>
            <a:pPr lvl="1"/>
            <a:r>
              <a:rPr lang="en-US" dirty="0"/>
              <a:t>over and over.</a:t>
            </a:r>
          </a:p>
          <a:p>
            <a:pPr lvl="1"/>
            <a:r>
              <a:rPr lang="en-US" b="1" dirty="0"/>
              <a:t>polling.</a:t>
            </a:r>
          </a:p>
          <a:p>
            <a:pPr lvl="1"/>
            <a:r>
              <a:rPr lang="en-US" dirty="0"/>
              <a:t>AAAAAAAAAAHHHHHH</a:t>
            </a:r>
          </a:p>
          <a:p>
            <a:r>
              <a:rPr lang="en-US" dirty="0"/>
              <a:t>so what's the alternative to polling…?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CC8166-B765-734C-905B-5F913C420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BB791F-958A-0045-977D-CF5906703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35135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66B8E81-0F44-314A-8BEC-6184D072B6A0}"/>
              </a:ext>
            </a:extLst>
          </p:cNvPr>
          <p:cNvSpPr/>
          <p:nvPr/>
        </p:nvSpPr>
        <p:spPr>
          <a:xfrm>
            <a:off x="-1295400" y="3200022"/>
            <a:ext cx="914400" cy="91387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T2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55D8D55-B53B-D140-9701-E098E0DE2B36}"/>
              </a:ext>
            </a:extLst>
          </p:cNvPr>
          <p:cNvSpPr/>
          <p:nvPr/>
        </p:nvSpPr>
        <p:spPr>
          <a:xfrm>
            <a:off x="-2362200" y="3193877"/>
            <a:ext cx="914400" cy="91387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T5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2D7FCB4-DFB4-AA46-A209-ED8046962DC9}"/>
              </a:ext>
            </a:extLst>
          </p:cNvPr>
          <p:cNvSpPr/>
          <p:nvPr/>
        </p:nvSpPr>
        <p:spPr>
          <a:xfrm>
            <a:off x="-3429000" y="3187732"/>
            <a:ext cx="914400" cy="91387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T3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CA5B32-76E8-EE49-8C52-330404A6F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companion synchronization primitive </a:t>
            </a:r>
            <a:r>
              <a:rPr lang="en-US" sz="1800" dirty="0"/>
              <a:t>(animated)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205B75-1C65-DD45-9AC6-3E572EC310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495301"/>
            <a:ext cx="8991600" cy="913870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condition variable </a:t>
            </a:r>
            <a:r>
              <a:rPr lang="en-US" dirty="0"/>
              <a:t>(condvar) is a bit like waiting in line.</a:t>
            </a:r>
          </a:p>
          <a:p>
            <a:r>
              <a:rPr lang="en-US" dirty="0"/>
              <a:t>it gives threads the ability to…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0FA20B-2695-0640-BBAD-7773AF2D6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39F3AD-3AB7-7B48-9871-3813FA126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15D2E34-6D35-CF46-98AD-283DF1ECF20C}"/>
              </a:ext>
            </a:extLst>
          </p:cNvPr>
          <p:cNvSpPr/>
          <p:nvPr/>
        </p:nvSpPr>
        <p:spPr>
          <a:xfrm>
            <a:off x="7162800" y="3200022"/>
            <a:ext cx="914400" cy="91387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T1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3705902-6486-1546-92E5-ADBCA4799191}"/>
              </a:ext>
            </a:extLst>
          </p:cNvPr>
          <p:cNvGrpSpPr/>
          <p:nvPr/>
        </p:nvGrpSpPr>
        <p:grpSpPr>
          <a:xfrm>
            <a:off x="271118" y="1647630"/>
            <a:ext cx="4442983" cy="3078469"/>
            <a:chOff x="271118" y="1647630"/>
            <a:chExt cx="4442983" cy="3078469"/>
          </a:xfrm>
        </p:grpSpPr>
        <p:sp>
          <p:nvSpPr>
            <p:cNvPr id="6" name="Diamond 5">
              <a:extLst>
                <a:ext uri="{FF2B5EF4-FFF2-40B4-BE49-F238E27FC236}">
                  <a16:creationId xmlns:a16="http://schemas.microsoft.com/office/drawing/2014/main" id="{0E65E72E-E61E-6C41-A4BD-7CB2304514F9}"/>
                </a:ext>
              </a:extLst>
            </p:cNvPr>
            <p:cNvSpPr/>
            <p:nvPr/>
          </p:nvSpPr>
          <p:spPr>
            <a:xfrm>
              <a:off x="3342501" y="1647630"/>
              <a:ext cx="1371600" cy="1371600"/>
            </a:xfrm>
            <a:prstGeom prst="diamond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tx1"/>
                  </a:solidFill>
                </a:rPr>
                <a:t>CV</a:t>
              </a:r>
            </a:p>
          </p:txBody>
        </p:sp>
        <p:pic>
          <p:nvPicPr>
            <p:cNvPr id="2050" name="Picture 2" descr="Image result for queue rope&quot;">
              <a:extLst>
                <a:ext uri="{FF2B5EF4-FFF2-40B4-BE49-F238E27FC236}">
                  <a16:creationId xmlns:a16="http://schemas.microsoft.com/office/drawing/2014/main" id="{8AA4C203-721F-DD4A-A5D8-C35694474EA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9947" b="89876" l="2143" r="95714">
                          <a14:foregroundMark x1="7429" y1="21847" x2="9286" y2="75133"/>
                          <a14:foregroundMark x1="6714" y1="73712" x2="13000" y2="76909"/>
                          <a14:foregroundMark x1="13000" y1="76909" x2="8571" y2="72647"/>
                          <a14:foregroundMark x1="2857" y1="73890" x2="2143" y2="78153"/>
                          <a14:foregroundMark x1="7571" y1="21137" x2="7000" y2="20249"/>
                          <a14:foregroundMark x1="84857" y1="27353" x2="88286" y2="24512"/>
                          <a14:foregroundMark x1="95714" y1="74956" x2="94714" y2="75666"/>
                          <a14:foregroundMark x1="91571" y1="21492" x2="91714" y2="20782"/>
                          <a14:foregroundMark x1="92143" y1="20249" x2="92000" y2="19538"/>
                          <a14:backgroundMark x1="24857" y1="13144" x2="24857" y2="13144"/>
                          <a14:backgroundMark x1="19571" y1="10302" x2="43286" y2="1545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5904" b="17228"/>
            <a:stretch/>
          </p:blipFill>
          <p:spPr bwMode="auto">
            <a:xfrm>
              <a:off x="271118" y="2512671"/>
              <a:ext cx="4115590" cy="22134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02581765-F518-7443-AC65-A7C9366A3628}"/>
              </a:ext>
            </a:extLst>
          </p:cNvPr>
          <p:cNvSpPr txBox="1"/>
          <p:nvPr/>
        </p:nvSpPr>
        <p:spPr>
          <a:xfrm>
            <a:off x="296586" y="1542341"/>
            <a:ext cx="31271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wait </a:t>
            </a:r>
            <a:r>
              <a:rPr lang="en-US" sz="2200" b="1" dirty="0"/>
              <a:t>(block)</a:t>
            </a:r>
            <a:r>
              <a:rPr lang="en-US" sz="2200" dirty="0"/>
              <a:t> for some event to happen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2709E4E-AAA1-944E-9798-106407B33AEE}"/>
              </a:ext>
            </a:extLst>
          </p:cNvPr>
          <p:cNvSpPr txBox="1"/>
          <p:nvPr/>
        </p:nvSpPr>
        <p:spPr>
          <a:xfrm>
            <a:off x="5278140" y="1190000"/>
            <a:ext cx="314740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asynchronously </a:t>
            </a:r>
            <a:r>
              <a:rPr lang="en-US" sz="2200" b="1" dirty="0"/>
              <a:t>notify </a:t>
            </a:r>
            <a:r>
              <a:rPr lang="en-US" sz="2200" dirty="0"/>
              <a:t>the waiting threads that something happened.</a:t>
            </a:r>
          </a:p>
        </p:txBody>
      </p:sp>
      <p:sp>
        <p:nvSpPr>
          <p:cNvPr id="16" name="Rectangular Callout 15">
            <a:extLst>
              <a:ext uri="{FF2B5EF4-FFF2-40B4-BE49-F238E27FC236}">
                <a16:creationId xmlns:a16="http://schemas.microsoft.com/office/drawing/2014/main" id="{A30984B7-46FD-0B4F-B5A9-30B84E4781C5}"/>
              </a:ext>
            </a:extLst>
          </p:cNvPr>
          <p:cNvSpPr/>
          <p:nvPr/>
        </p:nvSpPr>
        <p:spPr>
          <a:xfrm>
            <a:off x="5100591" y="2430838"/>
            <a:ext cx="2123974" cy="636341"/>
          </a:xfrm>
          <a:prstGeom prst="wedgeRectCallout">
            <a:avLst>
              <a:gd name="adj1" fmla="val 54451"/>
              <a:gd name="adj2" fmla="val 12465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hey! one of you, wake up!</a:t>
            </a:r>
          </a:p>
        </p:txBody>
      </p:sp>
      <p:sp>
        <p:nvSpPr>
          <p:cNvPr id="17" name="Rectangular Callout 16">
            <a:extLst>
              <a:ext uri="{FF2B5EF4-FFF2-40B4-BE49-F238E27FC236}">
                <a16:creationId xmlns:a16="http://schemas.microsoft.com/office/drawing/2014/main" id="{549BE410-BF60-1B4E-A417-75271FD18A53}"/>
              </a:ext>
            </a:extLst>
          </p:cNvPr>
          <p:cNvSpPr/>
          <p:nvPr/>
        </p:nvSpPr>
        <p:spPr>
          <a:xfrm>
            <a:off x="4415503" y="3888659"/>
            <a:ext cx="2123974" cy="636341"/>
          </a:xfrm>
          <a:prstGeom prst="wedgeRectCallout">
            <a:avLst>
              <a:gd name="adj1" fmla="val -82109"/>
              <a:gd name="adj2" fmla="val -5921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my turn my turn!</a:t>
            </a:r>
          </a:p>
        </p:txBody>
      </p:sp>
    </p:spTree>
    <p:extLst>
      <p:ext uri="{BB962C8B-B14F-4D97-AF65-F5344CB8AC3E}">
        <p14:creationId xmlns:p14="http://schemas.microsoft.com/office/powerpoint/2010/main" val="40791601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22222E-6 L 0.46615 0.00695 " pathEditMode="relative" rAng="0" ptsTypes="AA">
                                      <p:cBhvr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299" y="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11111E-6 L 0.46614 0.00694 " pathEditMode="relative" rAng="0" ptsTypes="AA">
                                      <p:cBhvr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299" y="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11111E-6 L 0.46614 0.00694 " pathEditMode="relative" rAng="0" ptsTypes="AA">
                                      <p:cBhvr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299" y="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8" grpId="0" animBg="1"/>
      <p:bldP spid="19" grpId="0" animBg="1"/>
      <p:bldP spid="13" grpId="0"/>
      <p:bldP spid="15" grpId="0"/>
      <p:bldP spid="16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0347D-78ED-A14F-A94E-B3B209B65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Condvar operations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C21D90-2353-8249-8D06-19E130023A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condvar is a kind of </a:t>
            </a:r>
            <a:r>
              <a:rPr lang="en-US" b="1" dirty="0"/>
              <a:t>synchronized queue</a:t>
            </a:r>
          </a:p>
          <a:p>
            <a:r>
              <a:rPr lang="en-US" dirty="0"/>
              <a:t>a thread can do a blocking </a:t>
            </a:r>
            <a:r>
              <a:rPr lang="en-US" b="1" dirty="0"/>
              <a:t>wait</a:t>
            </a:r>
            <a:r>
              <a:rPr lang="en-US" dirty="0"/>
              <a:t> on a condvar</a:t>
            </a:r>
          </a:p>
          <a:p>
            <a:pPr lvl="1"/>
            <a:r>
              <a:rPr lang="en-US" dirty="0"/>
              <a:t>this enqueues it in the "waiting queue"</a:t>
            </a:r>
          </a:p>
          <a:p>
            <a:r>
              <a:rPr lang="en-US" dirty="0"/>
              <a:t>another thread can </a:t>
            </a:r>
            <a:r>
              <a:rPr lang="en-US" b="1" dirty="0"/>
              <a:t>signal</a:t>
            </a:r>
            <a:r>
              <a:rPr lang="en-US" dirty="0"/>
              <a:t> a condvar</a:t>
            </a:r>
          </a:p>
          <a:p>
            <a:pPr lvl="1"/>
            <a:r>
              <a:rPr lang="en-US" dirty="0"/>
              <a:t>this dequeues </a:t>
            </a:r>
            <a:r>
              <a:rPr lang="en-US" b="1" dirty="0"/>
              <a:t>one or more</a:t>
            </a:r>
            <a:r>
              <a:rPr lang="en-US" i="1" dirty="0"/>
              <a:t> </a:t>
            </a:r>
            <a:r>
              <a:rPr lang="en-US" dirty="0"/>
              <a:t>threads from the waiting queue.</a:t>
            </a:r>
          </a:p>
          <a:p>
            <a:r>
              <a:rPr lang="en-US" dirty="0"/>
              <a:t>another thread can </a:t>
            </a:r>
            <a:r>
              <a:rPr lang="en-US" b="1" dirty="0"/>
              <a:t>broadcast</a:t>
            </a:r>
            <a:r>
              <a:rPr lang="en-US" dirty="0"/>
              <a:t> a condvar</a:t>
            </a:r>
          </a:p>
          <a:p>
            <a:pPr lvl="1"/>
            <a:r>
              <a:rPr lang="en-US" dirty="0"/>
              <a:t>this dequeues </a:t>
            </a:r>
            <a:r>
              <a:rPr lang="en-US" b="1" dirty="0"/>
              <a:t>all </a:t>
            </a:r>
            <a:r>
              <a:rPr lang="en-US" dirty="0"/>
              <a:t>threads from the waiting queue.</a:t>
            </a:r>
          </a:p>
          <a:p>
            <a:r>
              <a:rPr lang="en-US" dirty="0"/>
              <a:t>but if multiple threads access it… it's shared state!</a:t>
            </a:r>
          </a:p>
          <a:p>
            <a:pPr lvl="1"/>
            <a:r>
              <a:rPr lang="en-US" dirty="0"/>
              <a:t>which means </a:t>
            </a:r>
            <a:r>
              <a:rPr lang="en-US" b="1" dirty="0"/>
              <a:t>every condvar needs a mutex associated with it.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6A97B0-6B5B-BF47-91D9-4C782AB84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38EC40-388B-CE4A-9E86-58B45C349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529235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390A1-B31B-7E47-8362-10F525F11F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Using condvars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5F73F5-C829-7147-ADB1-ACE4BD6E8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298A1B-C3C9-F54C-8AB5-1031B104B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246676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A39A716-7ED2-3649-BDEA-D6759BA24DA5}"/>
              </a:ext>
            </a:extLst>
          </p:cNvPr>
          <p:cNvSpPr/>
          <p:nvPr/>
        </p:nvSpPr>
        <p:spPr>
          <a:xfrm>
            <a:off x="228600" y="1181100"/>
            <a:ext cx="2209800" cy="2665456"/>
          </a:xfrm>
          <a:prstGeom prst="round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9D7EAE-968E-7D49-9DDC-13F59BF40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Peas in a pod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AC6DCA-DB9A-4346-90F3-640173F328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495302"/>
            <a:ext cx="8991600" cy="609600"/>
          </a:xfrm>
        </p:spPr>
        <p:txBody>
          <a:bodyPr/>
          <a:lstStyle/>
          <a:p>
            <a:r>
              <a:rPr lang="en-US" dirty="0"/>
              <a:t>create a condvar and a mutex. the mutex protects the condvar.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BABCA3-473E-9946-9224-BB76C0A3E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708753-7A20-034D-91FB-2878A25B9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3" name="Diamond 12">
            <a:extLst>
              <a:ext uri="{FF2B5EF4-FFF2-40B4-BE49-F238E27FC236}">
                <a16:creationId xmlns:a16="http://schemas.microsoft.com/office/drawing/2014/main" id="{3F48AAB0-338C-5848-A1FC-2207A7B9A1B2}"/>
              </a:ext>
            </a:extLst>
          </p:cNvPr>
          <p:cNvSpPr/>
          <p:nvPr/>
        </p:nvSpPr>
        <p:spPr>
          <a:xfrm>
            <a:off x="470578" y="1363039"/>
            <a:ext cx="1371600" cy="1371600"/>
          </a:xfrm>
          <a:prstGeom prst="diamond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CV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67693FE-92EE-D14F-97D7-59C467CB99AA}"/>
              </a:ext>
            </a:extLst>
          </p:cNvPr>
          <p:cNvGrpSpPr/>
          <p:nvPr/>
        </p:nvGrpSpPr>
        <p:grpSpPr>
          <a:xfrm>
            <a:off x="2057400" y="1908433"/>
            <a:ext cx="762000" cy="1025265"/>
            <a:chOff x="6858000" y="1392328"/>
            <a:chExt cx="1428750" cy="1922372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9BF440BD-1613-3C42-9FD2-5E1A502FF4B9}"/>
                </a:ext>
              </a:extLst>
            </p:cNvPr>
            <p:cNvGrpSpPr/>
            <p:nvPr/>
          </p:nvGrpSpPr>
          <p:grpSpPr>
            <a:xfrm>
              <a:off x="6858000" y="2171700"/>
              <a:ext cx="1428750" cy="1143000"/>
              <a:chOff x="2819400" y="2781300"/>
              <a:chExt cx="1905000" cy="1524000"/>
            </a:xfrm>
          </p:grpSpPr>
          <p:sp>
            <p:nvSpPr>
              <p:cNvPr id="9" name="Rounded Rectangle 8">
                <a:extLst>
                  <a:ext uri="{FF2B5EF4-FFF2-40B4-BE49-F238E27FC236}">
                    <a16:creationId xmlns:a16="http://schemas.microsoft.com/office/drawing/2014/main" id="{C930A3A4-0904-3A4E-99E6-ACB4056C12BA}"/>
                  </a:ext>
                </a:extLst>
              </p:cNvPr>
              <p:cNvSpPr/>
              <p:nvPr/>
            </p:nvSpPr>
            <p:spPr>
              <a:xfrm>
                <a:off x="2819400" y="2781300"/>
                <a:ext cx="1905000" cy="1524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149E7855-FED9-794B-B0F3-290DD0C5367A}"/>
                  </a:ext>
                </a:extLst>
              </p:cNvPr>
              <p:cNvGrpSpPr/>
              <p:nvPr/>
            </p:nvGrpSpPr>
            <p:grpSpPr>
              <a:xfrm>
                <a:off x="3467100" y="3048762"/>
                <a:ext cx="609600" cy="989076"/>
                <a:chOff x="3505200" y="3009900"/>
                <a:chExt cx="609600" cy="989076"/>
              </a:xfrm>
            </p:grpSpPr>
            <p:sp>
              <p:nvSpPr>
                <p:cNvPr id="11" name="Oval 10">
                  <a:extLst>
                    <a:ext uri="{FF2B5EF4-FFF2-40B4-BE49-F238E27FC236}">
                      <a16:creationId xmlns:a16="http://schemas.microsoft.com/office/drawing/2014/main" id="{2EB9F274-83E1-324F-B2B1-1C78597667BE}"/>
                    </a:ext>
                  </a:extLst>
                </p:cNvPr>
                <p:cNvSpPr/>
                <p:nvPr/>
              </p:nvSpPr>
              <p:spPr>
                <a:xfrm>
                  <a:off x="3505200" y="3009900"/>
                  <a:ext cx="609600" cy="60960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" name="Trapezoid 11">
                  <a:extLst>
                    <a:ext uri="{FF2B5EF4-FFF2-40B4-BE49-F238E27FC236}">
                      <a16:creationId xmlns:a16="http://schemas.microsoft.com/office/drawing/2014/main" id="{2C7BFBC8-E0AE-A84C-9D7A-C4C4196EB2AC}"/>
                    </a:ext>
                  </a:extLst>
                </p:cNvPr>
                <p:cNvSpPr/>
                <p:nvPr/>
              </p:nvSpPr>
              <p:spPr>
                <a:xfrm>
                  <a:off x="3581400" y="3390900"/>
                  <a:ext cx="457200" cy="608076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8" name="U-Turn Arrow 7">
              <a:extLst>
                <a:ext uri="{FF2B5EF4-FFF2-40B4-BE49-F238E27FC236}">
                  <a16:creationId xmlns:a16="http://schemas.microsoft.com/office/drawing/2014/main" id="{B88D3395-3EE6-B844-ACB1-D190041B16AF}"/>
                </a:ext>
              </a:extLst>
            </p:cNvPr>
            <p:cNvSpPr/>
            <p:nvPr/>
          </p:nvSpPr>
          <p:spPr>
            <a:xfrm>
              <a:off x="7004091" y="1392328"/>
              <a:ext cx="1143000" cy="1143000"/>
            </a:xfrm>
            <a:prstGeom prst="uturnArrow">
              <a:avLst>
                <a:gd name="adj1" fmla="val 23000"/>
                <a:gd name="adj2" fmla="val 11500"/>
                <a:gd name="adj3" fmla="val 0"/>
                <a:gd name="adj4" fmla="val 43750"/>
                <a:gd name="adj5" fmla="val 54086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F55582C2-4D6C-7649-85A2-F5236DA33A9B}"/>
              </a:ext>
            </a:extLst>
          </p:cNvPr>
          <p:cNvSpPr/>
          <p:nvPr/>
        </p:nvSpPr>
        <p:spPr>
          <a:xfrm>
            <a:off x="470578" y="2999148"/>
            <a:ext cx="1664737" cy="62035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is_ready</a:t>
            </a:r>
            <a:endParaRPr lang="en-US" sz="24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5209CCE-82BE-B246-9DEA-BC0AF98884F3}"/>
              </a:ext>
            </a:extLst>
          </p:cNvPr>
          <p:cNvSpPr txBox="1"/>
          <p:nvPr/>
        </p:nvSpPr>
        <p:spPr>
          <a:xfrm>
            <a:off x="121298" y="3994115"/>
            <a:ext cx="35843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(we also typically add a variable of our own here…)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CD264A1-7585-E448-9526-5E98E114F686}"/>
              </a:ext>
            </a:extLst>
          </p:cNvPr>
          <p:cNvSpPr/>
          <p:nvPr/>
        </p:nvSpPr>
        <p:spPr>
          <a:xfrm>
            <a:off x="3674702" y="1193789"/>
            <a:ext cx="914400" cy="6096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T4</a:t>
            </a:r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1A954441-BFF7-154C-B733-D4688CDBBD9F}"/>
              </a:ext>
            </a:extLst>
          </p:cNvPr>
          <p:cNvSpPr/>
          <p:nvPr/>
        </p:nvSpPr>
        <p:spPr>
          <a:xfrm>
            <a:off x="1424940" y="1882300"/>
            <a:ext cx="2209800" cy="467952"/>
          </a:xfrm>
          <a:custGeom>
            <a:avLst/>
            <a:gdLst>
              <a:gd name="connsiteX0" fmla="*/ 2845837 w 2845837"/>
              <a:gd name="connsiteY0" fmla="*/ 0 h 848420"/>
              <a:gd name="connsiteX1" fmla="*/ 1324947 w 2845837"/>
              <a:gd name="connsiteY1" fmla="*/ 839755 h 848420"/>
              <a:gd name="connsiteX2" fmla="*/ 0 w 2845837"/>
              <a:gd name="connsiteY2" fmla="*/ 363893 h 848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45837" h="848420">
                <a:moveTo>
                  <a:pt x="2845837" y="0"/>
                </a:moveTo>
                <a:cubicBezTo>
                  <a:pt x="2322545" y="389553"/>
                  <a:pt x="1799253" y="779106"/>
                  <a:pt x="1324947" y="839755"/>
                </a:cubicBezTo>
                <a:cubicBezTo>
                  <a:pt x="850641" y="900404"/>
                  <a:pt x="425320" y="632148"/>
                  <a:pt x="0" y="363893"/>
                </a:cubicBezTo>
              </a:path>
            </a:pathLst>
          </a:custGeom>
          <a:noFill/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6756D16-14CC-9341-921F-C0457FC7D365}"/>
              </a:ext>
            </a:extLst>
          </p:cNvPr>
          <p:cNvSpPr txBox="1"/>
          <p:nvPr/>
        </p:nvSpPr>
        <p:spPr>
          <a:xfrm>
            <a:off x="4648200" y="1122959"/>
            <a:ext cx="39272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to </a:t>
            </a:r>
            <a:r>
              <a:rPr lang="en-US" sz="2200" b="1" dirty="0"/>
              <a:t>wait, </a:t>
            </a:r>
            <a:r>
              <a:rPr lang="en-US" sz="2200" dirty="0"/>
              <a:t>we </a:t>
            </a:r>
            <a:r>
              <a:rPr lang="en-US" sz="2200" b="1" dirty="0"/>
              <a:t>lock the mutex </a:t>
            </a:r>
            <a:r>
              <a:rPr lang="en-US" sz="2200" dirty="0"/>
              <a:t>and wait on the condvar.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220BD77-2A27-2343-AE52-FAF9BCD55E6D}"/>
              </a:ext>
            </a:extLst>
          </p:cNvPr>
          <p:cNvSpPr/>
          <p:nvPr/>
        </p:nvSpPr>
        <p:spPr>
          <a:xfrm>
            <a:off x="3674702" y="2970483"/>
            <a:ext cx="914400" cy="6096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T1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3F7E1C8-A337-7645-BE81-3EC6EA33D514}"/>
              </a:ext>
            </a:extLst>
          </p:cNvPr>
          <p:cNvSpPr txBox="1"/>
          <p:nvPr/>
        </p:nvSpPr>
        <p:spPr>
          <a:xfrm>
            <a:off x="4648200" y="2899653"/>
            <a:ext cx="392728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to </a:t>
            </a:r>
            <a:r>
              <a:rPr lang="en-US" sz="2200" b="1" dirty="0"/>
              <a:t>signal/broadcast,</a:t>
            </a:r>
            <a:r>
              <a:rPr lang="en-US" sz="2200" dirty="0"/>
              <a:t> we </a:t>
            </a:r>
            <a:r>
              <a:rPr lang="en-US" sz="2200" b="1" dirty="0"/>
              <a:t>lock the mutex </a:t>
            </a:r>
            <a:r>
              <a:rPr lang="en-US" sz="2200" dirty="0"/>
              <a:t>and tell the condvar… wait a second.</a:t>
            </a:r>
          </a:p>
        </p:txBody>
      </p:sp>
      <p:sp>
        <p:nvSpPr>
          <p:cNvPr id="22" name="Rectangular Callout 21">
            <a:extLst>
              <a:ext uri="{FF2B5EF4-FFF2-40B4-BE49-F238E27FC236}">
                <a16:creationId xmlns:a16="http://schemas.microsoft.com/office/drawing/2014/main" id="{6DA5B263-7AC0-E24B-8BE2-10FF1E83C242}"/>
              </a:ext>
            </a:extLst>
          </p:cNvPr>
          <p:cNvSpPr/>
          <p:nvPr/>
        </p:nvSpPr>
        <p:spPr>
          <a:xfrm>
            <a:off x="3103565" y="2271996"/>
            <a:ext cx="1070897" cy="434511"/>
          </a:xfrm>
          <a:prstGeom prst="wedgeRectCallout">
            <a:avLst>
              <a:gd name="adj1" fmla="val -84723"/>
              <a:gd name="adj2" fmla="val 914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rgbClr val="FF0000"/>
                </a:solidFill>
              </a:rPr>
              <a:t>LOCKED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BD6CCB0-6A74-BE4F-9CFE-F7D953FE028D}"/>
              </a:ext>
            </a:extLst>
          </p:cNvPr>
          <p:cNvSpPr txBox="1"/>
          <p:nvPr/>
        </p:nvSpPr>
        <p:spPr>
          <a:xfrm>
            <a:off x="4873813" y="4370282"/>
            <a:ext cx="39272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that mutex is still locked…</a:t>
            </a:r>
          </a:p>
        </p:txBody>
      </p:sp>
    </p:spTree>
    <p:extLst>
      <p:ext uri="{BB962C8B-B14F-4D97-AF65-F5344CB8AC3E}">
        <p14:creationId xmlns:p14="http://schemas.microsoft.com/office/powerpoint/2010/main" val="107380270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3" grpId="0" animBg="1"/>
      <p:bldP spid="15" grpId="0" animBg="1"/>
      <p:bldP spid="16" grpId="0"/>
      <p:bldP spid="17" grpId="0" animBg="1"/>
      <p:bldP spid="18" grpId="0" animBg="1"/>
      <p:bldP spid="19" grpId="0"/>
      <p:bldP spid="20" grpId="0" animBg="1"/>
      <p:bldP spid="21" grpId="0"/>
      <p:bldP spid="22" grpId="0" animBg="1"/>
      <p:bldP spid="23" grpId="0"/>
    </p:bldLst>
  </p:timing>
</p:sld>
</file>

<file path=ppt/theme/theme1.xml><?xml version="1.0" encoding="utf-8"?>
<a:theme xmlns:a="http://schemas.openxmlformats.org/drawingml/2006/main" name="1_02 - C - Basics">
  <a:themeElements>
    <a:clrScheme name="Custom 2">
      <a:dk1>
        <a:srgbClr val="000000"/>
      </a:dk1>
      <a:lt1>
        <a:srgbClr val="FFFFFF"/>
      </a:lt1>
      <a:dk2>
        <a:srgbClr val="3B481E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2">
      <a:majorFont>
        <a:latin typeface="Segoe WP Semibold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des_fall_2017" id="{93D034CE-FEB5-4D4D-96F7-6B7F8A5EB99A}" vid="{194AE869-5029-ED49-81EA-C574BDDBE67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02 - C - Basics</Template>
  <TotalTime>14408</TotalTime>
  <Words>1544</Words>
  <Application>Microsoft Macintosh PowerPoint</Application>
  <PresentationFormat>On-screen Show (16:10)</PresentationFormat>
  <Paragraphs>236</Paragraphs>
  <Slides>23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2" baseType="lpstr">
      <vt:lpstr>Arial</vt:lpstr>
      <vt:lpstr>Calibri</vt:lpstr>
      <vt:lpstr>Consolas</vt:lpstr>
      <vt:lpstr>Courier New</vt:lpstr>
      <vt:lpstr>Segoe UI</vt:lpstr>
      <vt:lpstr>Segoe WP Semibold</vt:lpstr>
      <vt:lpstr>Trebuchet MS</vt:lpstr>
      <vt:lpstr>Wingdings</vt:lpstr>
      <vt:lpstr>1_02 - C - Basics</vt:lpstr>
      <vt:lpstr>Condition variables and Semaphores</vt:lpstr>
      <vt:lpstr>Class announcements</vt:lpstr>
      <vt:lpstr>Condition Variables (condvars)</vt:lpstr>
      <vt:lpstr>"Are we there yet? Are we there yet?"</vt:lpstr>
      <vt:lpstr>But this is annoying</vt:lpstr>
      <vt:lpstr>A companion synchronization primitive (animated)</vt:lpstr>
      <vt:lpstr>Condvar operations</vt:lpstr>
      <vt:lpstr>Using condvars</vt:lpstr>
      <vt:lpstr>Peas in a pod</vt:lpstr>
      <vt:lpstr>A weird timeline</vt:lpstr>
      <vt:lpstr>Why???</vt:lpstr>
      <vt:lpstr>That's what that extra variable is for</vt:lpstr>
      <vt:lpstr>Always pthread_cond_wait in a loop!</vt:lpstr>
      <vt:lpstr>Applications of condvars</vt:lpstr>
      <vt:lpstr>Well we saw one</vt:lpstr>
      <vt:lpstr>Producer-consumer</vt:lpstr>
      <vt:lpstr>Semaphores</vt:lpstr>
      <vt:lpstr>An integer mutex</vt:lpstr>
      <vt:lpstr>But… why</vt:lpstr>
      <vt:lpstr>Deadlocks</vt:lpstr>
      <vt:lpstr>Dahntahn Pittsburgh</vt:lpstr>
      <vt:lpstr>Mutual exclusion sometimes means mutual waiting</vt:lpstr>
      <vt:lpstr>Deadlocks suck!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 - Basics</dc:title>
  <dc:creator>me</dc:creator>
  <cp:lastModifiedBy>Billingsley, Jarrett F</cp:lastModifiedBy>
  <cp:revision>687</cp:revision>
  <dcterms:created xsi:type="dcterms:W3CDTF">2017-01-24T02:14:22Z</dcterms:created>
  <dcterms:modified xsi:type="dcterms:W3CDTF">2025-11-18T16:50:44Z</dcterms:modified>
</cp:coreProperties>
</file>